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</p:sldIdLst>
  <p:sldSz cy="5143500" cx="9144000"/>
  <p:notesSz cx="6858000" cy="9144000"/>
  <p:embeddedFontLst>
    <p:embeddedFont>
      <p:font typeface="IBM Plex Sans"/>
      <p:regular r:id="rId89"/>
      <p:bold r:id="rId90"/>
      <p:italic r:id="rId91"/>
      <p:boldItalic r:id="rId92"/>
    </p:embeddedFont>
    <p:embeddedFont>
      <p:font typeface="IBM Plex Sans SemiBold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6DE27F-0DF2-42BE-A73B-1FAA193A7974}">
  <a:tblStyle styleId="{C46DE27F-0DF2-42BE-A73B-1FAA193A79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slide" Target="slides/slide79.xml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88" Type="http://schemas.openxmlformats.org/officeDocument/2006/relationships/slide" Target="slides/slide81.xml"/><Relationship Id="rId43" Type="http://schemas.openxmlformats.org/officeDocument/2006/relationships/slide" Target="slides/slide36.xml"/><Relationship Id="rId87" Type="http://schemas.openxmlformats.org/officeDocument/2006/relationships/slide" Target="slides/slide8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IBMPlexSans-regular.fntdata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95" Type="http://schemas.openxmlformats.org/officeDocument/2006/relationships/font" Target="fonts/IBMPlexSansSemiBold-italic.fntdata"/><Relationship Id="rId50" Type="http://schemas.openxmlformats.org/officeDocument/2006/relationships/slide" Target="slides/slide43.xml"/><Relationship Id="rId94" Type="http://schemas.openxmlformats.org/officeDocument/2006/relationships/font" Target="fonts/IBMPlexSansSemiBold-bold.fntdata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96" Type="http://schemas.openxmlformats.org/officeDocument/2006/relationships/font" Target="fonts/IBMPlexSansSemiBold-boldItalic.fntdata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IBMPlexSans-italic.fntdata"/><Relationship Id="rId90" Type="http://schemas.openxmlformats.org/officeDocument/2006/relationships/font" Target="fonts/IBMPlexSans-bold.fntdata"/><Relationship Id="rId93" Type="http://schemas.openxmlformats.org/officeDocument/2006/relationships/font" Target="fonts/IBMPlexSansSemiBold-regular.fntdata"/><Relationship Id="rId92" Type="http://schemas.openxmlformats.org/officeDocument/2006/relationships/font" Target="fonts/IBMPlexSans-bold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2716d8c1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b2716d8c1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80634fbba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b80634fbba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80634fbb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b80634fbb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b80634fbba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2b80634fbba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7a6fbdf4a_0_1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b7a6fbdf4a_0_1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b7a6fbdf4a_0_1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b7a6fbdf4a_0_1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7a6fbdf4a_0_1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b7a6fbdf4a_0_1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7a6fbdf4a_0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b7a6fbdf4a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7a6fbdf4a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Implementing the Dataset and Dataloader class for this homework is actually very </a:t>
            </a:r>
            <a:r>
              <a:rPr b="1"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straightforward</a:t>
            </a: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: we will be using the ImageFolder class from the torchvision library and passing it the </a:t>
            </a:r>
            <a:r>
              <a:rPr b="1"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path to the training and validation dataset</a:t>
            </a: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-"/>
            </a:pP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images in subfolders of classification data are arranged in a way that is compatible with this dataset class. 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Since the </a:t>
            </a:r>
            <a:r>
              <a:rPr b="1"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folder names correspond to the classes</a:t>
            </a: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the images of respective classes are placed in folders with the same names, the ImageFolder class will </a:t>
            </a:r>
            <a:r>
              <a:rPr b="1"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automatically infer the labels</a:t>
            </a: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make a dataset object, which we can then pass on to the dataloader. 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only thing to remember is to also </a:t>
            </a:r>
            <a:r>
              <a:rPr b="1"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 the image transforms to the dataset class</a:t>
            </a: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for doing data augmentation.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6" name="Google Shape;236;g2b7a6fbdf4a_0_1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b7fae3d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g2b7fae3d934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7fae3d9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Emulating More Data:</a:t>
            </a: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Transformations increase the perceived dataset size by applying various alterations to input images, leading to improved training and generalization.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Preventing Overfitting:</a:t>
            </a: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Transformations expose the model to ’new’ versions of images in every epoch, reducing the memorization of specific images and promoting the learning of robust features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Invariance:</a:t>
            </a: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Training the model on transformed images teaches it to recognize objects independently of their orientation or position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Better Generalization:</a:t>
            </a: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Transformations diversify the training set, exposing the model to a wide variety of examples, which can enhance performance on unseen data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48" name="Google Shape;248;g2b7fae3d934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80634fb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2b80634fb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Give 5 mins to write down the answers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b7fae3d93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g2b7fae3d934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7fae3d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However, it’s important to note that while </a:t>
            </a:r>
            <a:r>
              <a:rPr b="1"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transformations can be very beneficial, they should be chosen carefully</a:t>
            </a: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There are potential downsides to using image transformations. These include </a:t>
            </a:r>
            <a:r>
              <a:rPr b="1"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increased training time</a:t>
            </a: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the </a:t>
            </a:r>
            <a:r>
              <a:rPr b="1"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risk of inappropriate transformations</a:t>
            </a: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depending on the context, </a:t>
            </a:r>
            <a:r>
              <a:rPr b="1"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possible distortion or loss of information</a:t>
            </a: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the need for </a:t>
            </a:r>
            <a:r>
              <a:rPr b="1"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careful parameter choice</a:t>
            </a: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not entirely resolving overfitting issues, especially in cases of very small datasets or complex models.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3" name="Google Shape;263;g2b7fae3d934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7a6fbdf4a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Also, transformations should </a:t>
            </a:r>
            <a:r>
              <a:rPr b="1"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reflect the types of variation you expect in your real-world data</a:t>
            </a: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For example, if you’re working with images of faces, using vertical flips as a transformation may not make much sense, since upside-down faces are relatively rare in real-world scenarios.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0" name="Google Shape;270;g2b7a6fbdf4a_0_1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b7fae3d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g2b7fae3d93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b7a6fbdf4a_0_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IBM Plex Sans"/>
              <a:buChar char="-"/>
            </a:pPr>
            <a:r>
              <a:rPr lang="en" sz="10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Normalizing images is a useful or important step before training a deep learning model because it can </a:t>
            </a:r>
            <a:r>
              <a:rPr b="1" lang="en" sz="10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improve the performance and stability</a:t>
            </a:r>
            <a:r>
              <a:rPr lang="en" sz="10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of the model. </a:t>
            </a:r>
            <a:endParaRPr sz="10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IBM Plex Sans"/>
              <a:buChar char="-"/>
            </a:pPr>
            <a:r>
              <a:rPr lang="en" sz="10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Normalizing images means </a:t>
            </a:r>
            <a:r>
              <a:rPr b="1" lang="en" sz="10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scaling them to have the same size and range of values</a:t>
            </a:r>
            <a:r>
              <a:rPr lang="en" sz="10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usually between 0 and 1. </a:t>
            </a:r>
            <a:endParaRPr sz="10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IBM Plex Sans"/>
              <a:buChar char="-"/>
            </a:pPr>
            <a:r>
              <a:rPr lang="en" sz="10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can </a:t>
            </a:r>
            <a:r>
              <a:rPr b="1" lang="en" sz="10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help the model learn faster and more accurately</a:t>
            </a:r>
            <a:r>
              <a:rPr lang="en" sz="10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from the data, as it </a:t>
            </a:r>
            <a:r>
              <a:rPr b="1" lang="en" sz="10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reduces the variation and noise</a:t>
            </a:r>
            <a:r>
              <a:rPr lang="en" sz="10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in the input features. </a:t>
            </a:r>
            <a:endParaRPr sz="10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IBM Plex Sans"/>
              <a:buChar char="-"/>
            </a:pPr>
            <a:r>
              <a:rPr lang="en" sz="10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Normalizing images can </a:t>
            </a:r>
            <a:r>
              <a:rPr b="1" lang="en" sz="10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also prevent some numerical issues</a:t>
            </a:r>
            <a:r>
              <a:rPr lang="en" sz="10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that might arise from using large or small pixel values, such as floating-point precision errors or gradient vanishing or exploding.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6" name="Google Shape;286;g2b7a6fbdf4a_0_1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b7a6fbdf4a_0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g2b7a6fbdf4a_0_1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32c6b3e4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032c6b3e4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32c6b3e4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32c6b3e4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b7a6fbdf4a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b7a6fbdf4a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b7fae3d93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b7fae3d93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80634fbb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b80634fbb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Give 5 mins to write down the answers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b7fae3d934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b7fae3d934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b7fae3d934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b7fae3d934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b7fae3d934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b7fae3d934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b7fae3d934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b7fae3d934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b7fae3d934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b7fae3d934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b7fae3d934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b7fae3d934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b7fae3d934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b7fae3d934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b7fae3d934_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b7fae3d934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b7a6fbdf4a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g2b7a6fbdf4a_0_1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7a6fbdf4a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b7a6fbdf4a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80634fbb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b80634fbb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b7a6fbdf4a_0_1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2b7a6fbdf4a_0_1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b7a6fbdf4a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2b7a6fbdf4a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b7a6fbdf4a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7" name="Google Shape;417;g2b7a6fbdf4a_0_1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b7a6fbdf4a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g2b7a6fbdf4a_0_1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b7a6fbdf4a_0_1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2b7a6fbdf4a_0_1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b7a6fbdf4a_0_1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b7a6fbdf4a_0_1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b7a6fbdf4a_0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5" name="Google Shape;445;g2b7a6fbdf4a_0_13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b7fae3d934_4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b7fae3d934_4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b7fae3d934_4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b7fae3d934_4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7a6fbdf4a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5" name="Google Shape;465;g2b7a6fbdf4a_0_13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80634fbba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b80634fbba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b7a6fbdf4a_0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1" name="Google Shape;471;g2b7a6fbdf4a_0_13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b7a6fbdf4a_0_1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7" name="Google Shape;477;g2b7a6fbdf4a_0_13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b7a6fbdf4a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9" name="Google Shape;489;g2b7a6fbdf4a_0_1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b7a6fbdf4a_0_1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2b7a6fbdf4a_0_1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b7a6fbdf4a_0_1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0" name="Google Shape;500;g2b7a6fbdf4a_0_14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b7a6fbdf4a_0_1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6" name="Google Shape;506;g2b7a6fbdf4a_0_14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b7a6fbdf4a_0_1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2b7a6fbdf4a_0_1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f0ffd6e74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f0ffd6e74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f0ffd6e74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f0ffd6e74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f0ffd6e74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f0ffd6e7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7a6fbdf4a_0_1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b7a6fbdf4a_0_1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01d91f12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01d91f12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01d91f121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01d91f121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01d91f121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01d91f121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01d91f121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01d91f121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01d91f121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01d91f121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01d91f121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01d91f121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f0ffd6e74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f0ffd6e74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01d91f121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01d91f121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01d91f121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01d91f121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01d91f121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01d91f121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3d403b3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2b3d403b3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032c6b3e4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032c6b3e4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f0ffd6e74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f0ffd6e74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b7a6fbdf4a_0_1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4" name="Google Shape;634;g2b7a6fbdf4a_0_15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b7a6fbdf4a_0_1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9" name="Google Shape;639;g2b7a6fbdf4a_0_15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f0ffd6e74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4" name="Google Shape;644;g1f0ffd6e74f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b7a6fbdf4a_0_1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0" name="Google Shape;650;g2b7a6fbdf4a_0_15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b7a6fbdf4a_0_1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5" name="Google Shape;655;g2b7a6fbdf4a_0_15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b7a6fbdf4a_0_1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0" name="Google Shape;660;g2b7a6fbdf4a_0_15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b7a6fbdf4a_0_1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5" name="Google Shape;665;g2b7a6fbdf4a_0_15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b7a6fbdf4a_0_1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0" name="Google Shape;670;g2b7a6fbdf4a_0_15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761153a2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6761153a2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b7a6fbdf4a_0_1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2b7a6fbdf4a_0_1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b3d403b3a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2b3d403b3a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7a6fbdf4a_0_1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b7a6fbdf4a_0_1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/>
          <p:nvPr/>
        </p:nvSpPr>
        <p:spPr>
          <a:xfrm>
            <a:off x="91500" y="89100"/>
            <a:ext cx="8961000" cy="49653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5"/>
          <p:cNvSpPr txBox="1"/>
          <p:nvPr>
            <p:ph type="title"/>
          </p:nvPr>
        </p:nvSpPr>
        <p:spPr>
          <a:xfrm>
            <a:off x="713225" y="1245835"/>
            <a:ext cx="36759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713225" y="2983266"/>
            <a:ext cx="3675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/>
          <p:nvPr>
            <p:ph idx="2" type="pic"/>
          </p:nvPr>
        </p:nvSpPr>
        <p:spPr>
          <a:xfrm>
            <a:off x="4754825" y="539500"/>
            <a:ext cx="36759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683419" y="478145"/>
            <a:ext cx="7539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/>
          <p:nvPr>
            <p:ph type="title"/>
          </p:nvPr>
        </p:nvSpPr>
        <p:spPr>
          <a:xfrm>
            <a:off x="683419" y="478145"/>
            <a:ext cx="7539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7"/>
          <p:cNvSpPr txBox="1"/>
          <p:nvPr>
            <p:ph idx="1" type="body"/>
          </p:nvPr>
        </p:nvSpPr>
        <p:spPr>
          <a:xfrm>
            <a:off x="723410" y="1187549"/>
            <a:ext cx="6737400" cy="20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pytorch.org/vision/0.11/auto_examples/plot_transforms.html#sphx-glr-auto-examples-plot-transforms-py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47.png"/><Relationship Id="rId6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jpg"/><Relationship Id="rId4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jpg"/><Relationship Id="rId4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.png"/><Relationship Id="rId4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55.png"/><Relationship Id="rId7" Type="http://schemas.openxmlformats.org/officeDocument/2006/relationships/image" Target="../media/image59.png"/><Relationship Id="rId8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Relationship Id="rId9" Type="http://schemas.openxmlformats.org/officeDocument/2006/relationships/image" Target="../media/image65.png"/><Relationship Id="rId5" Type="http://schemas.openxmlformats.org/officeDocument/2006/relationships/image" Target="../media/image58.png"/><Relationship Id="rId6" Type="http://schemas.openxmlformats.org/officeDocument/2006/relationships/image" Target="../media/image55.png"/><Relationship Id="rId7" Type="http://schemas.openxmlformats.org/officeDocument/2006/relationships/image" Target="../media/image59.png"/><Relationship Id="rId8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9.png"/><Relationship Id="rId4" Type="http://schemas.openxmlformats.org/officeDocument/2006/relationships/image" Target="../media/image6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Relationship Id="rId5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0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7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arxiv.org/pdf/1707.07391.pdf" TargetMode="External"/><Relationship Id="rId4" Type="http://schemas.openxmlformats.org/officeDocument/2006/relationships/hyperlink" Target="https://arxiv.org/pdf/1801.07698.pdf" TargetMode="External"/><Relationship Id="rId5" Type="http://schemas.openxmlformats.org/officeDocument/2006/relationships/hyperlink" Target="https://arxiv.org/pdf/1704.08063.pdf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2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8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1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3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type="ctrTitle"/>
          </p:nvPr>
        </p:nvSpPr>
        <p:spPr>
          <a:xfrm>
            <a:off x="637225" y="842250"/>
            <a:ext cx="77727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latin typeface="IBM Plex Sans"/>
                <a:ea typeface="IBM Plex Sans"/>
                <a:cs typeface="IBM Plex Sans"/>
                <a:sym typeface="IBM Plex Sans"/>
              </a:rPr>
              <a:t>11-485/685/785, Fall</a:t>
            </a:r>
            <a:r>
              <a:rPr b="1" lang="en" sz="2920">
                <a:latin typeface="IBM Plex Sans"/>
                <a:ea typeface="IBM Plex Sans"/>
                <a:cs typeface="IBM Plex Sans"/>
                <a:sym typeface="IBM Plex Sans"/>
              </a:rPr>
              <a:t> 2024</a:t>
            </a:r>
            <a:endParaRPr b="1" sz="29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1" sz="292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chemeClr val="accent1"/>
                </a:solidFill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HW2P2</a:t>
            </a:r>
            <a:r>
              <a:rPr b="1" lang="en" sz="292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: Bootcamp</a:t>
            </a:r>
            <a:endParaRPr b="1" sz="292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0" name="Google Shape;120;p29"/>
          <p:cNvSpPr txBox="1"/>
          <p:nvPr>
            <p:ph idx="1" type="subTitle"/>
          </p:nvPr>
        </p:nvSpPr>
        <p:spPr>
          <a:xfrm>
            <a:off x="637225" y="3058900"/>
            <a:ext cx="60138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solidFill>
                  <a:schemeClr val="dk1"/>
                </a:solidFill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TAs:</a:t>
            </a:r>
            <a:r>
              <a:rPr b="1"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Syed Abdul Hannan, Hao Chen</a:t>
            </a:r>
            <a:endParaRPr b="1"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/>
          <p:nvPr/>
        </p:nvSpPr>
        <p:spPr>
          <a:xfrm>
            <a:off x="311700" y="2085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HW2P2 objective </a:t>
            </a:r>
            <a:endParaRPr b="1"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9" name="Google Shape;179;p38"/>
          <p:cNvSpPr txBox="1"/>
          <p:nvPr>
            <p:ph idx="4294967295" type="subTitle"/>
          </p:nvPr>
        </p:nvSpPr>
        <p:spPr>
          <a:xfrm>
            <a:off x="311700" y="816300"/>
            <a:ext cx="6549600" cy="3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Two tasks, one model, one submission</a:t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 SemiBold"/>
              <a:buChar char="●"/>
            </a:pPr>
            <a:r>
              <a:rPr lang="en" sz="15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Face verification </a:t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 SemiBold"/>
              <a:buChar char="●"/>
            </a:pPr>
            <a:r>
              <a:rPr lang="en" sz="15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Face classification</a:t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80" name="Google Shape;1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599" y="929875"/>
            <a:ext cx="3581826" cy="358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9"/>
          <p:cNvSpPr txBox="1"/>
          <p:nvPr/>
        </p:nvSpPr>
        <p:spPr>
          <a:xfrm>
            <a:off x="311700" y="2085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Face classification VS verification  </a:t>
            </a:r>
            <a:endParaRPr b="1"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7" name="Google Shape;187;p39"/>
          <p:cNvPicPr preferRelativeResize="0"/>
          <p:nvPr/>
        </p:nvPicPr>
        <p:blipFill rotWithShape="1">
          <a:blip r:embed="rId3">
            <a:alphaModFix/>
          </a:blip>
          <a:srcRect b="0" l="0" r="61436" t="0"/>
          <a:stretch/>
        </p:blipFill>
        <p:spPr>
          <a:xfrm>
            <a:off x="571150" y="650513"/>
            <a:ext cx="886201" cy="2393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8" name="Google Shape;188;p39"/>
          <p:cNvGraphicFramePr/>
          <p:nvPr/>
        </p:nvGraphicFramePr>
        <p:xfrm>
          <a:off x="571150" y="334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{C46DE27F-0DF2-42BE-A73B-1FAA193A7974}</a:tableStyleId>
              </a:tblPr>
              <a:tblGrid>
                <a:gridCol w="4082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Face classification (aka identification, recognition)</a:t>
                      </a:r>
                      <a:endParaRPr b="1" sz="1100">
                        <a:solidFill>
                          <a:schemeClr val="accen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Given an image, who is this person? Person X, Y, or Z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</a:t>
                      </a: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xample</a:t>
                      </a: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: can be used in applications like attendance system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9" name="Google Shape;189;p39"/>
          <p:cNvPicPr preferRelativeResize="0"/>
          <p:nvPr/>
        </p:nvPicPr>
        <p:blipFill rotWithShape="1">
          <a:blip r:embed="rId3">
            <a:alphaModFix/>
          </a:blip>
          <a:srcRect b="7384" l="67529" r="0" t="8792"/>
          <a:stretch/>
        </p:blipFill>
        <p:spPr>
          <a:xfrm>
            <a:off x="2577650" y="855550"/>
            <a:ext cx="746174" cy="200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39"/>
          <p:cNvGrpSpPr/>
          <p:nvPr/>
        </p:nvGrpSpPr>
        <p:grpSpPr>
          <a:xfrm>
            <a:off x="1457225" y="855550"/>
            <a:ext cx="1069500" cy="2006400"/>
            <a:chOff x="2291650" y="855550"/>
            <a:chExt cx="1069500" cy="2006400"/>
          </a:xfrm>
        </p:grpSpPr>
        <p:sp>
          <p:nvSpPr>
            <p:cNvPr id="191" name="Google Shape;191;p39"/>
            <p:cNvSpPr/>
            <p:nvPr/>
          </p:nvSpPr>
          <p:spPr>
            <a:xfrm>
              <a:off x="2291650" y="855550"/>
              <a:ext cx="1069500" cy="2006400"/>
            </a:xfrm>
            <a:prstGeom prst="roundRect">
              <a:avLst>
                <a:gd fmla="val 16667" name="adj"/>
              </a:avLst>
            </a:prstGeom>
            <a:solidFill>
              <a:srgbClr val="D0E2F6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9"/>
            <p:cNvSpPr/>
            <p:nvPr/>
          </p:nvSpPr>
          <p:spPr>
            <a:xfrm>
              <a:off x="2337550" y="1475550"/>
              <a:ext cx="977700" cy="743400"/>
            </a:xfrm>
            <a:prstGeom prst="rect">
              <a:avLst/>
            </a:prstGeom>
            <a:solidFill>
              <a:srgbClr val="D0E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IBM Plex Sans"/>
                  <a:ea typeface="IBM Plex Sans"/>
                  <a:cs typeface="IBM Plex Sans"/>
                  <a:sym typeface="IBM Plex Sans"/>
                </a:rPr>
                <a:t>Face </a:t>
              </a:r>
              <a:r>
                <a:rPr b="1" lang="en" sz="900">
                  <a:latin typeface="IBM Plex Sans"/>
                  <a:ea typeface="IBM Plex Sans"/>
                  <a:cs typeface="IBM Plex Sans"/>
                  <a:sym typeface="IBM Plex Sans"/>
                </a:rPr>
                <a:t>classification</a:t>
              </a:r>
              <a:endParaRPr b="1" sz="9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93" name="Google Shape;193;p39"/>
          <p:cNvSpPr txBox="1"/>
          <p:nvPr>
            <p:ph idx="4294967295" type="subTitle"/>
          </p:nvPr>
        </p:nvSpPr>
        <p:spPr>
          <a:xfrm>
            <a:off x="2708475" y="1014950"/>
            <a:ext cx="1603200" cy="27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Satya</a:t>
            </a:r>
            <a:endParaRPr sz="9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94" name="Google Shape;194;p39"/>
          <p:cNvSpPr txBox="1"/>
          <p:nvPr>
            <p:ph idx="4294967295" type="subTitle"/>
          </p:nvPr>
        </p:nvSpPr>
        <p:spPr>
          <a:xfrm>
            <a:off x="2708475" y="1639250"/>
            <a:ext cx="1603200" cy="27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Mark</a:t>
            </a:r>
            <a:endParaRPr sz="9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95" name="Google Shape;195;p39"/>
          <p:cNvSpPr txBox="1"/>
          <p:nvPr>
            <p:ph idx="4294967295" type="subTitle"/>
          </p:nvPr>
        </p:nvSpPr>
        <p:spPr>
          <a:xfrm>
            <a:off x="2708475" y="2296950"/>
            <a:ext cx="1603200" cy="33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Haven’t seen it before </a:t>
            </a:r>
            <a:endParaRPr sz="9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96" name="Google Shape;196;p39"/>
          <p:cNvSpPr/>
          <p:nvPr/>
        </p:nvSpPr>
        <p:spPr>
          <a:xfrm>
            <a:off x="5493500" y="1949300"/>
            <a:ext cx="746100" cy="68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40"/>
          <p:cNvSpPr txBox="1"/>
          <p:nvPr/>
        </p:nvSpPr>
        <p:spPr>
          <a:xfrm>
            <a:off x="311700" y="2085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Face classification VS verification  </a:t>
            </a:r>
            <a:endParaRPr b="1"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3" name="Google Shape;203;p40"/>
          <p:cNvPicPr preferRelativeResize="0"/>
          <p:nvPr/>
        </p:nvPicPr>
        <p:blipFill rotWithShape="1">
          <a:blip r:embed="rId3">
            <a:alphaModFix/>
          </a:blip>
          <a:srcRect b="0" l="0" r="61436" t="0"/>
          <a:stretch/>
        </p:blipFill>
        <p:spPr>
          <a:xfrm>
            <a:off x="571150" y="650513"/>
            <a:ext cx="886201" cy="2393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4" name="Google Shape;204;p40"/>
          <p:cNvGraphicFramePr/>
          <p:nvPr/>
        </p:nvGraphicFramePr>
        <p:xfrm>
          <a:off x="571150" y="334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{C46DE27F-0DF2-42BE-A73B-1FAA193A7974}</a:tableStyleId>
              </a:tblPr>
              <a:tblGrid>
                <a:gridCol w="4082525"/>
                <a:gridCol w="4082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Face classification (aka identification, recognition)</a:t>
                      </a:r>
                      <a:endParaRPr b="1" sz="1100">
                        <a:solidFill>
                          <a:schemeClr val="accen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Face verification</a:t>
                      </a:r>
                      <a:endParaRPr b="1" sz="1100">
                        <a:solidFill>
                          <a:schemeClr val="accen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Given an image, who is this person? Person X, Y, or Z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Is the pair of Images given to you of the same person?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Example: can be used in applications like attendance system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Example: </a:t>
                      </a: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you can unlock your smartphone using your face, but others can’t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5" name="Google Shape;205;p40"/>
          <p:cNvPicPr preferRelativeResize="0"/>
          <p:nvPr/>
        </p:nvPicPr>
        <p:blipFill rotWithShape="1">
          <a:blip r:embed="rId3">
            <a:alphaModFix/>
          </a:blip>
          <a:srcRect b="7384" l="67529" r="0" t="8792"/>
          <a:stretch/>
        </p:blipFill>
        <p:spPr>
          <a:xfrm>
            <a:off x="2577650" y="855550"/>
            <a:ext cx="746174" cy="200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40"/>
          <p:cNvGrpSpPr/>
          <p:nvPr/>
        </p:nvGrpSpPr>
        <p:grpSpPr>
          <a:xfrm>
            <a:off x="1457225" y="855550"/>
            <a:ext cx="1069500" cy="2006400"/>
            <a:chOff x="2291650" y="855550"/>
            <a:chExt cx="1069500" cy="2006400"/>
          </a:xfrm>
        </p:grpSpPr>
        <p:sp>
          <p:nvSpPr>
            <p:cNvPr id="207" name="Google Shape;207;p40"/>
            <p:cNvSpPr/>
            <p:nvPr/>
          </p:nvSpPr>
          <p:spPr>
            <a:xfrm>
              <a:off x="2291650" y="855550"/>
              <a:ext cx="1069500" cy="2006400"/>
            </a:xfrm>
            <a:prstGeom prst="roundRect">
              <a:avLst>
                <a:gd fmla="val 16667" name="adj"/>
              </a:avLst>
            </a:prstGeom>
            <a:solidFill>
              <a:srgbClr val="D0E2F6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0"/>
            <p:cNvSpPr/>
            <p:nvPr/>
          </p:nvSpPr>
          <p:spPr>
            <a:xfrm>
              <a:off x="2337550" y="1475550"/>
              <a:ext cx="977700" cy="743400"/>
            </a:xfrm>
            <a:prstGeom prst="rect">
              <a:avLst/>
            </a:prstGeom>
            <a:solidFill>
              <a:srgbClr val="D0E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IBM Plex Sans"/>
                  <a:ea typeface="IBM Plex Sans"/>
                  <a:cs typeface="IBM Plex Sans"/>
                  <a:sym typeface="IBM Plex Sans"/>
                </a:rPr>
                <a:t>Face classification</a:t>
              </a:r>
              <a:endParaRPr b="1" sz="9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209" name="Google Shape;209;p40"/>
          <p:cNvSpPr txBox="1"/>
          <p:nvPr>
            <p:ph idx="4294967295" type="subTitle"/>
          </p:nvPr>
        </p:nvSpPr>
        <p:spPr>
          <a:xfrm>
            <a:off x="2708475" y="1014950"/>
            <a:ext cx="1603200" cy="27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Satya</a:t>
            </a:r>
            <a:endParaRPr sz="9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0" name="Google Shape;210;p40"/>
          <p:cNvSpPr txBox="1"/>
          <p:nvPr>
            <p:ph idx="4294967295" type="subTitle"/>
          </p:nvPr>
        </p:nvSpPr>
        <p:spPr>
          <a:xfrm>
            <a:off x="2708475" y="1639250"/>
            <a:ext cx="1603200" cy="27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Mark</a:t>
            </a:r>
            <a:endParaRPr sz="9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1" name="Google Shape;211;p40"/>
          <p:cNvSpPr txBox="1"/>
          <p:nvPr>
            <p:ph idx="4294967295" type="subTitle"/>
          </p:nvPr>
        </p:nvSpPr>
        <p:spPr>
          <a:xfrm>
            <a:off x="2708475" y="2296950"/>
            <a:ext cx="1603200" cy="33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Haven’t seen it before </a:t>
            </a:r>
            <a:endParaRPr sz="9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12" name="Google Shape;212;p40"/>
          <p:cNvPicPr preferRelativeResize="0"/>
          <p:nvPr/>
        </p:nvPicPr>
        <p:blipFill rotWithShape="1">
          <a:blip r:embed="rId4">
            <a:alphaModFix/>
          </a:blip>
          <a:srcRect b="0" l="0" r="52741" t="0"/>
          <a:stretch/>
        </p:blipFill>
        <p:spPr>
          <a:xfrm>
            <a:off x="5507912" y="535900"/>
            <a:ext cx="2222788" cy="264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 txBox="1"/>
          <p:nvPr>
            <p:ph type="ctrTitle"/>
          </p:nvPr>
        </p:nvSpPr>
        <p:spPr>
          <a:xfrm>
            <a:off x="637225" y="842250"/>
            <a:ext cx="74073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Workflow </a:t>
            </a:r>
            <a:endParaRPr b="1" sz="292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/>
          <p:nvPr>
            <p:ph type="ctrTitle"/>
          </p:nvPr>
        </p:nvSpPr>
        <p:spPr>
          <a:xfrm>
            <a:off x="637225" y="842250"/>
            <a:ext cx="74073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latin typeface="IBM Plex Sans"/>
                <a:ea typeface="IBM Plex Sans"/>
                <a:cs typeface="IBM Plex Sans"/>
                <a:sym typeface="IBM Plex Sans"/>
              </a:rPr>
              <a:t>HW Part</a:t>
            </a:r>
            <a:r>
              <a:rPr b="1" lang="en" sz="2920">
                <a:latin typeface="IBM Plex Sans"/>
                <a:ea typeface="IBM Plex Sans"/>
                <a:cs typeface="IBM Plex Sans"/>
                <a:sym typeface="IBM Plex Sans"/>
              </a:rPr>
              <a:t>s</a:t>
            </a:r>
            <a:r>
              <a:rPr b="1" lang="en" sz="2920">
                <a:latin typeface="IBM Plex Sans"/>
                <a:ea typeface="IBM Plex Sans"/>
                <a:cs typeface="IBM Plex Sans"/>
                <a:sym typeface="IBM Plex Sans"/>
              </a:rPr>
              <a:t> 2 ideal workflow</a:t>
            </a:r>
            <a:endParaRPr b="1" sz="29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9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20"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Step 0</a:t>
            </a:r>
            <a:r>
              <a:rPr lang="en" sz="2020">
                <a:latin typeface="IBM Plex Sans"/>
                <a:ea typeface="IBM Plex Sans"/>
                <a:cs typeface="IBM Plex Sans"/>
                <a:sym typeface="IBM Plex Sans"/>
              </a:rPr>
              <a:t>: Download the notebook. </a:t>
            </a:r>
            <a:endParaRPr sz="20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20"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Step 1</a:t>
            </a:r>
            <a:r>
              <a:rPr lang="en" sz="2020">
                <a:latin typeface="IBM Plex Sans"/>
                <a:ea typeface="IBM Plex Sans"/>
                <a:cs typeface="IBM Plex Sans"/>
                <a:sym typeface="IBM Plex Sans"/>
              </a:rPr>
              <a:t>: Complete all #TODOs and ensure your code runs and reaches very low cutoff. </a:t>
            </a:r>
            <a:endParaRPr sz="20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20"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Step 2</a:t>
            </a:r>
            <a:r>
              <a:rPr lang="en" sz="2020">
                <a:latin typeface="IBM Plex Sans"/>
                <a:ea typeface="IBM Plex Sans"/>
                <a:cs typeface="IBM Plex Sans"/>
                <a:sym typeface="IBM Plex Sans"/>
              </a:rPr>
              <a:t>: Divide the experiments among the study group members to achieve the high cutoff. </a:t>
            </a:r>
            <a:endParaRPr sz="202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3" name="Google Shape;2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950" y="331375"/>
            <a:ext cx="257175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3"/>
          <p:cNvSpPr txBox="1"/>
          <p:nvPr>
            <p:ph type="ctrTitle"/>
          </p:nvPr>
        </p:nvSpPr>
        <p:spPr>
          <a:xfrm>
            <a:off x="637225" y="842250"/>
            <a:ext cx="74073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latin typeface="IBM Plex Sans"/>
                <a:ea typeface="IBM Plex Sans"/>
                <a:cs typeface="IBM Plex Sans"/>
                <a:sym typeface="IBM Plex Sans"/>
              </a:rPr>
              <a:t>HW Parts 2 components </a:t>
            </a:r>
            <a:endParaRPr b="1" sz="29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9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20"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en" sz="2020">
                <a:latin typeface="IBM Plex Sans"/>
                <a:ea typeface="IBM Plex Sans"/>
                <a:cs typeface="IBM Plex Sans"/>
                <a:sym typeface="IBM Plex Sans"/>
              </a:rPr>
              <a:t>: Data loading and preprocessing</a:t>
            </a:r>
            <a:endParaRPr sz="20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20"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lang="en" sz="2020">
                <a:latin typeface="IBM Plex Sans"/>
                <a:ea typeface="IBM Plex Sans"/>
                <a:cs typeface="IBM Plex Sans"/>
                <a:sym typeface="IBM Plex Sans"/>
              </a:rPr>
              <a:t>: Building a model</a:t>
            </a:r>
            <a:endParaRPr sz="20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20"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r>
              <a:rPr lang="en" sz="2020">
                <a:latin typeface="IBM Plex Sans"/>
                <a:ea typeface="IBM Plex Sans"/>
                <a:cs typeface="IBM Plex Sans"/>
                <a:sym typeface="IBM Plex Sans"/>
              </a:rPr>
              <a:t>: Training and monitoring</a:t>
            </a:r>
            <a:endParaRPr sz="20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20"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r>
              <a:rPr lang="en" sz="2020">
                <a:latin typeface="IBM Plex Sans"/>
                <a:ea typeface="IBM Plex Sans"/>
                <a:cs typeface="IBM Plex Sans"/>
                <a:sym typeface="IBM Plex Sans"/>
              </a:rPr>
              <a:t>: Testing and Kaggle submission</a:t>
            </a:r>
            <a:endParaRPr sz="20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20"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r>
              <a:rPr lang="en" sz="2020">
                <a:latin typeface="IBM Plex Sans"/>
                <a:ea typeface="IBM Plex Sans"/>
                <a:cs typeface="IBM Plex Sans"/>
                <a:sym typeface="IBM Plex Sans"/>
              </a:rPr>
              <a:t>: Different loss functions and model finetuning </a:t>
            </a:r>
            <a:endParaRPr sz="20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2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 txBox="1"/>
          <p:nvPr>
            <p:ph type="ctrTitle"/>
          </p:nvPr>
        </p:nvSpPr>
        <p:spPr>
          <a:xfrm>
            <a:off x="637225" y="842250"/>
            <a:ext cx="7407300" cy="29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20">
                <a:latin typeface="IBM Plex Sans"/>
                <a:ea typeface="IBM Plex Sans"/>
                <a:cs typeface="IBM Plex Sans"/>
                <a:sym typeface="IBM Plex Sans"/>
              </a:rPr>
              <a:t>1. Data loading and Preprocessing</a:t>
            </a:r>
            <a:endParaRPr b="1" sz="29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2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2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92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5"/>
          <p:cNvSpPr txBox="1"/>
          <p:nvPr>
            <p:ph type="title"/>
          </p:nvPr>
        </p:nvSpPr>
        <p:spPr>
          <a:xfrm>
            <a:off x="683310" y="495350"/>
            <a:ext cx="4876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IBM Plex Sans"/>
                <a:ea typeface="IBM Plex Sans"/>
                <a:cs typeface="IBM Plex Sans"/>
                <a:sym typeface="IBM Plex Sans"/>
              </a:rPr>
              <a:t>Dataset and DataLoader</a:t>
            </a:r>
            <a:endParaRPr/>
          </a:p>
        </p:txBody>
      </p:sp>
      <p:sp>
        <p:nvSpPr>
          <p:cNvPr id="239" name="Google Shape;239;p45"/>
          <p:cNvSpPr txBox="1"/>
          <p:nvPr>
            <p:ph idx="4294967295" type="ctrTitle"/>
          </p:nvPr>
        </p:nvSpPr>
        <p:spPr>
          <a:xfrm>
            <a:off x="613350" y="874250"/>
            <a:ext cx="79173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9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20"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en" sz="2020">
                <a:latin typeface="IBM Plex Sans"/>
                <a:ea typeface="IBM Plex Sans"/>
                <a:cs typeface="IBM Plex Sans"/>
                <a:sym typeface="IBM Plex Sans"/>
              </a:rPr>
              <a:t>: W</a:t>
            </a:r>
            <a:r>
              <a:rPr lang="en" sz="2020">
                <a:latin typeface="IBM Plex Sans"/>
                <a:ea typeface="IBM Plex Sans"/>
                <a:cs typeface="IBM Plex Sans"/>
                <a:sym typeface="IBM Plex Sans"/>
              </a:rPr>
              <a:t>e will be using the </a:t>
            </a:r>
            <a:r>
              <a:rPr b="1" lang="en" sz="2020">
                <a:latin typeface="IBM Plex Sans"/>
                <a:ea typeface="IBM Plex Sans"/>
                <a:cs typeface="IBM Plex Sans"/>
                <a:sym typeface="IBM Plex Sans"/>
              </a:rPr>
              <a:t>ImageFolder</a:t>
            </a:r>
            <a:r>
              <a:rPr lang="en" sz="2020">
                <a:latin typeface="IBM Plex Sans"/>
                <a:ea typeface="IBM Plex Sans"/>
                <a:cs typeface="IBM Plex Sans"/>
                <a:sym typeface="IBM Plex Sans"/>
              </a:rPr>
              <a:t> class from the torchvision library for classification. The images in subfolders of classification data are arranged in a way that is compatible with this dataset.</a:t>
            </a:r>
            <a:endParaRPr sz="20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20"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lang="en" sz="2020">
                <a:latin typeface="IBM Plex Sans"/>
                <a:ea typeface="IBM Plex Sans"/>
                <a:cs typeface="IBM Plex Sans"/>
                <a:sym typeface="IBM Plex Sans"/>
              </a:rPr>
              <a:t>: T</a:t>
            </a:r>
            <a:r>
              <a:rPr lang="en" sz="2020">
                <a:latin typeface="IBM Plex Sans"/>
                <a:ea typeface="IBM Plex Sans"/>
                <a:cs typeface="IBM Plex Sans"/>
                <a:sym typeface="IBM Plex Sans"/>
              </a:rPr>
              <a:t>he ImageFolder class will automatically infer the labels and make a dataset object, which we can then pass on to the dataloader.</a:t>
            </a:r>
            <a:endParaRPr sz="20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20"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r>
              <a:rPr lang="en" sz="2020">
                <a:latin typeface="IBM Plex Sans"/>
                <a:ea typeface="IBM Plex Sans"/>
                <a:cs typeface="IBM Plex Sans"/>
                <a:sym typeface="IBM Plex Sans"/>
              </a:rPr>
              <a:t>: We will write our own dataset which returns a pair of images for verification.</a:t>
            </a:r>
            <a:endParaRPr sz="202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6"/>
          <p:cNvSpPr txBox="1"/>
          <p:nvPr>
            <p:ph type="title"/>
          </p:nvPr>
        </p:nvSpPr>
        <p:spPr>
          <a:xfrm>
            <a:off x="710374" y="2197500"/>
            <a:ext cx="2402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IBM Plex Sans"/>
                <a:ea typeface="IBM Plex Sans"/>
                <a:cs typeface="IBM Plex Sans"/>
                <a:sym typeface="IBM Plex Sans"/>
              </a:rPr>
              <a:t>Image Augmentations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7"/>
          <p:cNvSpPr txBox="1"/>
          <p:nvPr>
            <p:ph type="title"/>
          </p:nvPr>
        </p:nvSpPr>
        <p:spPr>
          <a:xfrm>
            <a:off x="683310" y="495350"/>
            <a:ext cx="4876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IBM Plex Sans"/>
                <a:ea typeface="IBM Plex Sans"/>
                <a:cs typeface="IBM Plex Sans"/>
                <a:sym typeface="IBM Plex Sans"/>
              </a:rPr>
              <a:t>Why Do We Need Augmentations</a:t>
            </a:r>
            <a:endParaRPr/>
          </a:p>
        </p:txBody>
      </p:sp>
      <p:sp>
        <p:nvSpPr>
          <p:cNvPr id="251" name="Google Shape;251;p47"/>
          <p:cNvSpPr txBox="1"/>
          <p:nvPr>
            <p:ph idx="4294967295" type="ctrTitle"/>
          </p:nvPr>
        </p:nvSpPr>
        <p:spPr>
          <a:xfrm>
            <a:off x="613350" y="1117875"/>
            <a:ext cx="79173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Emulating More Data:</a:t>
            </a: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 Transformations increase the perceived dataset size by applying various alterations to input images, leading to improved training and generalization.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 Preventing Overfitting: </a:t>
            </a: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Transformations expose the model to ’new’ versions of images in every epoch, reducing the memorization of specific images and promoting the learning of robust features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. Invariance:</a:t>
            </a: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Training the model on transformed images teaches it to recognize objects independently of their orientation or position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. Better Generalization:</a:t>
            </a: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 Transformations diversify the training set, exposing the model to a wide variety of examples, which can enhance performance on unseen data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2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ctrTitle"/>
          </p:nvPr>
        </p:nvSpPr>
        <p:spPr>
          <a:xfrm>
            <a:off x="637225" y="842250"/>
            <a:ext cx="74073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Reflection of HW1P2</a:t>
            </a:r>
            <a:endParaRPr b="1" sz="292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9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AutoNum type="arabicPeriod"/>
            </a:pP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What was challenging but you figured that out? 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IBM Plex Sans"/>
              <a:buAutoNum type="arabicPeriod"/>
            </a:pPr>
            <a:r>
              <a:rPr b="1" lang="en" sz="1820">
                <a:latin typeface="IBM Plex Sans"/>
                <a:ea typeface="IBM Plex Sans"/>
                <a:cs typeface="IBM Plex Sans"/>
                <a:sym typeface="IBM Plex Sans"/>
              </a:rPr>
              <a:t>Which strategies / resources helped you the most?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Font typeface="IBM Plex Sans"/>
              <a:buAutoNum type="arabicPeriod"/>
            </a:pP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What would you do differently if you could start over?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252728"/>
            <a:ext cx="6858000" cy="158713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8"/>
          <p:cNvSpPr txBox="1"/>
          <p:nvPr>
            <p:ph type="title"/>
          </p:nvPr>
        </p:nvSpPr>
        <p:spPr>
          <a:xfrm>
            <a:off x="1945997" y="1077525"/>
            <a:ext cx="48768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BM Plex Sans"/>
                <a:ea typeface="IBM Plex Sans"/>
                <a:cs typeface="IBM Plex Sans"/>
                <a:sym typeface="IBM Plex Sans"/>
              </a:rPr>
              <a:t>Random Crop</a:t>
            </a:r>
            <a:endParaRPr sz="1600"/>
          </a:p>
        </p:txBody>
      </p:sp>
      <p:pic>
        <p:nvPicPr>
          <p:cNvPr id="258" name="Google Shape;258;p48"/>
          <p:cNvPicPr preferRelativeResize="0"/>
          <p:nvPr/>
        </p:nvPicPr>
        <p:blipFill rotWithShape="1">
          <a:blip r:embed="rId4">
            <a:alphaModFix/>
          </a:blip>
          <a:srcRect b="4955" l="0" r="0" t="5108"/>
          <a:stretch/>
        </p:blipFill>
        <p:spPr>
          <a:xfrm>
            <a:off x="1143000" y="3231475"/>
            <a:ext cx="6858000" cy="14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8"/>
          <p:cNvSpPr txBox="1"/>
          <p:nvPr>
            <p:ph type="title"/>
          </p:nvPr>
        </p:nvSpPr>
        <p:spPr>
          <a:xfrm>
            <a:off x="1945997" y="3051775"/>
            <a:ext cx="48768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BM Plex Sans"/>
                <a:ea typeface="IBM Plex Sans"/>
                <a:cs typeface="IBM Plex Sans"/>
                <a:sym typeface="IBM Plex Sans"/>
              </a:rPr>
              <a:t>Random Rotation</a:t>
            </a:r>
            <a:endParaRPr sz="1600"/>
          </a:p>
        </p:txBody>
      </p:sp>
      <p:sp>
        <p:nvSpPr>
          <p:cNvPr id="260" name="Google Shape;260;p48"/>
          <p:cNvSpPr txBox="1"/>
          <p:nvPr>
            <p:ph type="title"/>
          </p:nvPr>
        </p:nvSpPr>
        <p:spPr>
          <a:xfrm>
            <a:off x="683419" y="470945"/>
            <a:ext cx="7539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400">
                <a:latin typeface="IBM Plex Sans"/>
                <a:ea typeface="IBM Plex Sans"/>
                <a:cs typeface="IBM Plex Sans"/>
                <a:sym typeface="IBM Plex Sans"/>
              </a:rPr>
              <a:t>Sample Augmentations</a:t>
            </a:r>
            <a:endParaRPr b="1"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/>
          <p:nvPr>
            <p:ph type="title"/>
          </p:nvPr>
        </p:nvSpPr>
        <p:spPr>
          <a:xfrm>
            <a:off x="683419" y="470945"/>
            <a:ext cx="7539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400">
                <a:latin typeface="IBM Plex Sans"/>
                <a:ea typeface="IBM Plex Sans"/>
                <a:cs typeface="IBM Plex Sans"/>
                <a:sym typeface="IBM Plex Sans"/>
              </a:rPr>
              <a:t>Random Horizontal Flip</a:t>
            </a:r>
            <a:endParaRPr/>
          </a:p>
        </p:txBody>
      </p:sp>
      <p:pic>
        <p:nvPicPr>
          <p:cNvPr id="266" name="Google Shape;2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58283"/>
            <a:ext cx="8686800" cy="202692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9"/>
          <p:cNvSpPr txBox="1"/>
          <p:nvPr/>
        </p:nvSpPr>
        <p:spPr>
          <a:xfrm>
            <a:off x="2952925" y="3959500"/>
            <a:ext cx="30000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20">
                <a:solidFill>
                  <a:schemeClr val="dk1"/>
                </a:solidFill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Good Transform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0"/>
          <p:cNvSpPr txBox="1"/>
          <p:nvPr>
            <p:ph type="title"/>
          </p:nvPr>
        </p:nvSpPr>
        <p:spPr>
          <a:xfrm>
            <a:off x="683419" y="470945"/>
            <a:ext cx="7539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400">
                <a:latin typeface="IBM Plex Sans"/>
                <a:ea typeface="IBM Plex Sans"/>
                <a:cs typeface="IBM Plex Sans"/>
                <a:sym typeface="IBM Plex Sans"/>
              </a:rPr>
              <a:t>Random Vertical Flip</a:t>
            </a:r>
            <a:endParaRPr/>
          </a:p>
        </p:txBody>
      </p:sp>
      <p:sp>
        <p:nvSpPr>
          <p:cNvPr id="273" name="Google Shape;273;p50"/>
          <p:cNvSpPr txBox="1"/>
          <p:nvPr/>
        </p:nvSpPr>
        <p:spPr>
          <a:xfrm>
            <a:off x="2952925" y="3959500"/>
            <a:ext cx="30000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20">
                <a:solidFill>
                  <a:schemeClr val="dk1"/>
                </a:solidFill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Not So </a:t>
            </a:r>
            <a:r>
              <a:rPr b="1" lang="en" sz="2020">
                <a:solidFill>
                  <a:schemeClr val="dk1"/>
                </a:solidFill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Good Transform</a:t>
            </a:r>
            <a:endParaRPr/>
          </a:p>
        </p:txBody>
      </p:sp>
      <p:pic>
        <p:nvPicPr>
          <p:cNvPr id="274" name="Google Shape;2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54480"/>
            <a:ext cx="8686800" cy="2017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253013"/>
            <a:ext cx="6858000" cy="158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3155275"/>
            <a:ext cx="6858000" cy="158713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type="title"/>
          </p:nvPr>
        </p:nvSpPr>
        <p:spPr>
          <a:xfrm>
            <a:off x="1945997" y="1077525"/>
            <a:ext cx="48768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BM Plex Sans"/>
                <a:ea typeface="IBM Plex Sans"/>
                <a:cs typeface="IBM Plex Sans"/>
                <a:sym typeface="IBM Plex Sans"/>
              </a:rPr>
              <a:t>Color Jitter</a:t>
            </a:r>
            <a:endParaRPr sz="1600"/>
          </a:p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1945997" y="3051775"/>
            <a:ext cx="48768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BM Plex Sans"/>
                <a:ea typeface="IBM Plex Sans"/>
                <a:cs typeface="IBM Plex Sans"/>
                <a:sym typeface="IBM Plex Sans"/>
              </a:rPr>
              <a:t>Random Perspective</a:t>
            </a:r>
            <a:endParaRPr sz="1600"/>
          </a:p>
        </p:txBody>
      </p:sp>
      <p:sp>
        <p:nvSpPr>
          <p:cNvPr id="283" name="Google Shape;283;p51"/>
          <p:cNvSpPr txBox="1"/>
          <p:nvPr>
            <p:ph type="title"/>
          </p:nvPr>
        </p:nvSpPr>
        <p:spPr>
          <a:xfrm>
            <a:off x="683430" y="470950"/>
            <a:ext cx="6979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400">
                <a:latin typeface="IBM Plex Sans"/>
                <a:ea typeface="IBM Plex Sans"/>
                <a:cs typeface="IBM Plex Sans"/>
                <a:sym typeface="IBM Plex Sans"/>
              </a:rPr>
              <a:t>Sample Augmentations</a:t>
            </a:r>
            <a:endParaRPr b="1"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 txBox="1"/>
          <p:nvPr>
            <p:ph type="title"/>
          </p:nvPr>
        </p:nvSpPr>
        <p:spPr>
          <a:xfrm>
            <a:off x="683419" y="478145"/>
            <a:ext cx="7539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400">
                <a:latin typeface="IBM Plex Sans"/>
                <a:ea typeface="IBM Plex Sans"/>
                <a:cs typeface="IBM Plex Sans"/>
                <a:sym typeface="IBM Plex Sans"/>
              </a:rPr>
              <a:t>Transformation Tips</a:t>
            </a:r>
            <a:endParaRPr/>
          </a:p>
        </p:txBody>
      </p:sp>
      <p:sp>
        <p:nvSpPr>
          <p:cNvPr id="289" name="Google Shape;289;p52"/>
          <p:cNvSpPr txBox="1"/>
          <p:nvPr/>
        </p:nvSpPr>
        <p:spPr>
          <a:xfrm>
            <a:off x="704725" y="1407027"/>
            <a:ext cx="80052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latin typeface="IBM Plex Sans"/>
                <a:ea typeface="IBM Plex Sans"/>
                <a:cs typeface="IBM Plex Sans"/>
                <a:sym typeface="IBM Plex Sans"/>
              </a:rPr>
              <a:t>Consider Normalising the Data:</a:t>
            </a:r>
            <a:endParaRPr b="1" sz="17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sz="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212529"/>
                </a:solidFill>
                <a:latin typeface="IBM Plex Sans"/>
                <a:ea typeface="IBM Plex Sans"/>
                <a:cs typeface="IBM Plex Sans"/>
                <a:sym typeface="IBM Plex Sans"/>
              </a:rPr>
              <a:t>- </a:t>
            </a:r>
            <a:r>
              <a:rPr lang="en" sz="1700">
                <a:solidFill>
                  <a:srgbClr val="212529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torchvision.transforms.Normalize() after calculating the mean and standard deviation of each pixel of each image of the dataset over all 3 channels(RGB)</a:t>
            </a:r>
            <a:endParaRPr sz="1700">
              <a:solidFill>
                <a:srgbClr val="21252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rgbClr val="21252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Common Issue:</a:t>
            </a:r>
            <a:endParaRPr b="1" i="0" sz="17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0" name="Google Shape;290;p52"/>
          <p:cNvSpPr txBox="1"/>
          <p:nvPr/>
        </p:nvSpPr>
        <p:spPr>
          <a:xfrm>
            <a:off x="708319" y="3222731"/>
            <a:ext cx="7895400" cy="2463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n" sz="1600" u="none" cap="none" strike="noStrike">
                <a:solidFill>
                  <a:srgbClr val="212529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TypeError: Input tensor should be a torch tensor. Got &lt;class </a:t>
            </a:r>
            <a:r>
              <a:rPr lang="en" sz="1600">
                <a:solidFill>
                  <a:srgbClr val="212529"/>
                </a:solidFill>
                <a:latin typeface="IBM Plex Sans"/>
                <a:ea typeface="IBM Plex Sans"/>
                <a:cs typeface="IBM Plex Sans"/>
                <a:sym typeface="IBM Plex Sans"/>
              </a:rPr>
              <a:t>'PIL.Image.Image'&gt;.</a:t>
            </a:r>
            <a:endParaRPr sz="1600">
              <a:solidFill>
                <a:srgbClr val="21252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1" name="Google Shape;291;p52"/>
          <p:cNvSpPr txBox="1"/>
          <p:nvPr/>
        </p:nvSpPr>
        <p:spPr>
          <a:xfrm>
            <a:off x="759619" y="3580293"/>
            <a:ext cx="7792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1" lang="en" sz="1700">
                <a:solidFill>
                  <a:srgbClr val="212529"/>
                </a:solidFill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r>
              <a:rPr b="1" lang="en" sz="1700" u="none" cap="none" strike="noStrike">
                <a:solidFill>
                  <a:srgbClr val="212529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700" u="none" cap="none" strike="noStrike">
                <a:solidFill>
                  <a:srgbClr val="212529"/>
                </a:solidFill>
                <a:latin typeface="IBM Plex Sans"/>
                <a:ea typeface="IBM Plex Sans"/>
                <a:cs typeface="IBM Plex Sans"/>
                <a:sym typeface="IBM Plex Sans"/>
              </a:rPr>
              <a:t>Please check the sequencing of your transforms. Read the documentation and verify the kind of input required.</a:t>
            </a:r>
            <a:endParaRPr sz="17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3"/>
          <p:cNvSpPr txBox="1"/>
          <p:nvPr/>
        </p:nvSpPr>
        <p:spPr>
          <a:xfrm>
            <a:off x="690625" y="3388650"/>
            <a:ext cx="74040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Torchvision Transforms Illustrations URL:</a:t>
            </a:r>
            <a:endParaRPr sz="1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25769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https://pytorch.org/vision/0.11/auto_examples/plot_transforms.html#sphx-glr-auto-examples-plot-transforms-py</a:t>
            </a:r>
            <a:endParaRPr sz="1100">
              <a:solidFill>
                <a:srgbClr val="257693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7" name="Google Shape;297;p53"/>
          <p:cNvSpPr txBox="1"/>
          <p:nvPr>
            <p:ph type="title"/>
          </p:nvPr>
        </p:nvSpPr>
        <p:spPr>
          <a:xfrm>
            <a:off x="690625" y="738500"/>
            <a:ext cx="63513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This Is What A Typical Transform Pipeline Could Look Like:</a:t>
            </a:r>
            <a:endParaRPr b="1"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98" name="Google Shape;298;p53"/>
          <p:cNvGrpSpPr/>
          <p:nvPr/>
        </p:nvGrpSpPr>
        <p:grpSpPr>
          <a:xfrm>
            <a:off x="671100" y="1258800"/>
            <a:ext cx="6887400" cy="1854300"/>
            <a:chOff x="1128300" y="1311875"/>
            <a:chExt cx="6887400" cy="1854300"/>
          </a:xfrm>
        </p:grpSpPr>
        <p:sp>
          <p:nvSpPr>
            <p:cNvPr id="299" name="Google Shape;299;p53"/>
            <p:cNvSpPr/>
            <p:nvPr/>
          </p:nvSpPr>
          <p:spPr>
            <a:xfrm>
              <a:off x="1128300" y="1311875"/>
              <a:ext cx="6887400" cy="1854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3"/>
            <p:cNvSpPr txBox="1"/>
            <p:nvPr/>
          </p:nvSpPr>
          <p:spPr>
            <a:xfrm>
              <a:off x="1396350" y="1500275"/>
              <a:ext cx="63513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transforms = transforms.Compose([</a:t>
              </a:r>
              <a:endParaRPr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        transforms.Random_____(</a:t>
              </a:r>
              <a:r>
                <a:rPr lang="en">
                  <a:solidFill>
                    <a:srgbClr val="257693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112</a:t>
              </a:r>
              <a:r>
                <a:rPr lang="en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),</a:t>
              </a:r>
              <a:endParaRPr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        transforms.Random_____(),</a:t>
              </a:r>
              <a:endParaRPr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        transforms.ToTensor(),</a:t>
              </a:r>
              <a:endParaRPr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        transforms.Normalize([</a:t>
              </a:r>
              <a:r>
                <a:rPr lang="en">
                  <a:solidFill>
                    <a:srgbClr val="257693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0.5, 0.5, 0.5</a:t>
              </a:r>
              <a:r>
                <a:rPr lang="en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], [</a:t>
              </a:r>
              <a:r>
                <a:rPr lang="en">
                  <a:solidFill>
                    <a:srgbClr val="257693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0.5, 0.5, 0.5</a:t>
              </a:r>
              <a:r>
                <a:rPr lang="en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])</a:t>
              </a:r>
              <a:endParaRPr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])</a:t>
              </a:r>
              <a:endParaRPr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 txBox="1"/>
          <p:nvPr>
            <p:ph type="title"/>
          </p:nvPr>
        </p:nvSpPr>
        <p:spPr>
          <a:xfrm>
            <a:off x="683419" y="478145"/>
            <a:ext cx="7539000" cy="10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Images After Transformation (After applying Augmentations)</a:t>
            </a:r>
            <a:endParaRPr/>
          </a:p>
        </p:txBody>
      </p:sp>
      <p:pic>
        <p:nvPicPr>
          <p:cNvPr id="306" name="Google Shape;3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6345"/>
            <a:ext cx="2247900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2700" y="1646345"/>
            <a:ext cx="211455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650" y="1675188"/>
            <a:ext cx="2114550" cy="208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5"/>
          <p:cNvSpPr txBox="1"/>
          <p:nvPr>
            <p:ph type="title"/>
          </p:nvPr>
        </p:nvSpPr>
        <p:spPr>
          <a:xfrm>
            <a:off x="683419" y="478145"/>
            <a:ext cx="7539000" cy="10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MIGHT HAVE A PROBLEM IF IT LOOKS LIKE THIS!!</a:t>
            </a:r>
            <a:endParaRPr/>
          </a:p>
        </p:txBody>
      </p:sp>
      <p:pic>
        <p:nvPicPr>
          <p:cNvPr id="314" name="Google Shape;3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5" y="211997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2625" y="2243095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963" y="1605588"/>
            <a:ext cx="174307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9038" y="2571745"/>
            <a:ext cx="1630163" cy="1630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6"/>
          <p:cNvSpPr txBox="1"/>
          <p:nvPr>
            <p:ph type="ctrTitle"/>
          </p:nvPr>
        </p:nvSpPr>
        <p:spPr>
          <a:xfrm>
            <a:off x="637225" y="842250"/>
            <a:ext cx="74073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latin typeface="IBM Plex Sans"/>
                <a:ea typeface="IBM Plex Sans"/>
                <a:cs typeface="IBM Plex Sans"/>
                <a:sym typeface="IBM Plex Sans"/>
              </a:rPr>
              <a:t>2. Building a model</a:t>
            </a:r>
            <a:endParaRPr b="1" sz="29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92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92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WHY NOT USE LINEAR LAYERS???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28" name="Google Shape;3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25" y="2628975"/>
            <a:ext cx="2612873" cy="204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498" y="2752900"/>
            <a:ext cx="3062287" cy="20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/>
          <p:nvPr>
            <p:ph type="ctrTitle"/>
          </p:nvPr>
        </p:nvSpPr>
        <p:spPr>
          <a:xfrm>
            <a:off x="637225" y="842250"/>
            <a:ext cx="79284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Reflection of HW1P2</a:t>
            </a:r>
            <a:endParaRPr b="1" sz="292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9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SzPts val="1820"/>
              <a:buFont typeface="IBM Plex Sans"/>
              <a:buAutoNum type="arabicPeriod"/>
            </a:pPr>
            <a:r>
              <a:rPr b="1" lang="en" sz="1820">
                <a:latin typeface="IBM Plex Sans"/>
                <a:ea typeface="IBM Plex Sans"/>
                <a:cs typeface="IBM Plex Sans"/>
                <a:sym typeface="IBM Plex Sans"/>
              </a:rPr>
              <a:t>What was challenging but you figured that out? </a:t>
            </a:r>
            <a:r>
              <a:rPr b="1" lang="en" sz="1820"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→ Great job</a:t>
            </a:r>
            <a:endParaRPr b="1" sz="18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4170" lvl="0" marL="457200" rtl="0" algn="l">
              <a:spcBef>
                <a:spcPts val="1000"/>
              </a:spcBef>
              <a:spcAft>
                <a:spcPts val="0"/>
              </a:spcAft>
              <a:buSzPts val="1820"/>
              <a:buFont typeface="IBM Plex Sans"/>
              <a:buAutoNum type="arabicPeriod"/>
            </a:pPr>
            <a:r>
              <a:rPr b="1" lang="en" sz="1820">
                <a:latin typeface="IBM Plex Sans"/>
                <a:ea typeface="IBM Plex Sans"/>
                <a:cs typeface="IBM Plex Sans"/>
                <a:sym typeface="IBM Plex Sans"/>
              </a:rPr>
              <a:t>Which strategies / resources helped you the most? </a:t>
            </a:r>
            <a:r>
              <a:rPr b="1" lang="en" sz="1820"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→ Things to keep for HW2P2 </a:t>
            </a:r>
            <a:endParaRPr b="1" sz="18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4170" lvl="0" marL="457200" rtl="0" algn="l">
              <a:spcBef>
                <a:spcPts val="1000"/>
              </a:spcBef>
              <a:spcAft>
                <a:spcPts val="1000"/>
              </a:spcAft>
              <a:buSzPts val="1820"/>
              <a:buFont typeface="IBM Plex Sans"/>
              <a:buAutoNum type="arabicPeriod"/>
            </a:pPr>
            <a:r>
              <a:rPr b="1" lang="en" sz="1820">
                <a:latin typeface="IBM Plex Sans"/>
                <a:ea typeface="IBM Plex Sans"/>
                <a:cs typeface="IBM Plex Sans"/>
                <a:sym typeface="IBM Plex Sans"/>
              </a:rPr>
              <a:t>What would you do differently if you could start over? </a:t>
            </a:r>
            <a:r>
              <a:rPr b="1" lang="en" sz="1820"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→ Things to change for HW2P2</a:t>
            </a:r>
            <a:endParaRPr b="1" sz="1820">
              <a:highlight>
                <a:schemeClr val="accent6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1" name="Google Shape;1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999" y="3258724"/>
            <a:ext cx="2711350" cy="180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45" y="1095025"/>
            <a:ext cx="3523250" cy="278477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8"/>
          <p:cNvSpPr txBox="1"/>
          <p:nvPr/>
        </p:nvSpPr>
        <p:spPr>
          <a:xfrm>
            <a:off x="4740675" y="2001700"/>
            <a:ext cx="40545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HINT: For a 1000 x 1000 image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With 1 M Hidden Neurons.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45" y="1095025"/>
            <a:ext cx="3523250" cy="278477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9"/>
          <p:cNvSpPr txBox="1"/>
          <p:nvPr/>
        </p:nvSpPr>
        <p:spPr>
          <a:xfrm>
            <a:off x="4740675" y="525900"/>
            <a:ext cx="4054500" cy="4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HINT: For a 1000 x 1000 image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With 1 M Hidden Neurons.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That is 10^12 M Trainable Parameters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Also Lose Spatial Features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42" name="Google Shape;34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300" y="2162050"/>
            <a:ext cx="2290325" cy="17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9"/>
          <p:cNvSpPr txBox="1"/>
          <p:nvPr/>
        </p:nvSpPr>
        <p:spPr>
          <a:xfrm>
            <a:off x="300775" y="4086350"/>
            <a:ext cx="393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Rather use something else…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0"/>
          <p:cNvSpPr txBox="1"/>
          <p:nvPr>
            <p:ph type="ctrTitle"/>
          </p:nvPr>
        </p:nvSpPr>
        <p:spPr>
          <a:xfrm>
            <a:off x="311700" y="235250"/>
            <a:ext cx="8520600" cy="8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OUR HERO: CNNs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49" name="Google Shape;34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50" y="1082450"/>
            <a:ext cx="1897489" cy="375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1439" y="1082450"/>
            <a:ext cx="2290849" cy="37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1314" y="1211150"/>
            <a:ext cx="3626001" cy="22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0"/>
          <p:cNvSpPr txBox="1"/>
          <p:nvPr/>
        </p:nvSpPr>
        <p:spPr>
          <a:xfrm>
            <a:off x="3449125" y="3539525"/>
            <a:ext cx="28782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BUT WHY?????</a:t>
            </a:r>
            <a:endParaRPr sz="21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3" name="Google Shape;35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2901" y="4172373"/>
            <a:ext cx="1758201" cy="9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 txBox="1"/>
          <p:nvPr>
            <p:ph type="ctrTitle"/>
          </p:nvPr>
        </p:nvSpPr>
        <p:spPr>
          <a:xfrm>
            <a:off x="311700" y="235250"/>
            <a:ext cx="8520600" cy="9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CNN 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9" name="Google Shape;359;p61"/>
          <p:cNvSpPr txBox="1"/>
          <p:nvPr>
            <p:ph idx="1" type="subTitle"/>
          </p:nvPr>
        </p:nvSpPr>
        <p:spPr>
          <a:xfrm>
            <a:off x="311700" y="1260250"/>
            <a:ext cx="8520600" cy="3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They are good in capturing spatial patterns (can </a:t>
            </a:r>
            <a:r>
              <a:rPr lang="en"/>
              <a:t>handle</a:t>
            </a:r>
            <a:r>
              <a:rPr lang="en"/>
              <a:t> 2D images)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Good at feature detection.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They share parameters across local region, reducing number of parameters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Translational Invariance</a:t>
            </a:r>
            <a:endParaRPr/>
          </a:p>
        </p:txBody>
      </p:sp>
      <p:pic>
        <p:nvPicPr>
          <p:cNvPr id="360" name="Google Shape;3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400" y="3119878"/>
            <a:ext cx="2296175" cy="19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2"/>
          <p:cNvSpPr txBox="1"/>
          <p:nvPr>
            <p:ph type="ctrTitle"/>
          </p:nvPr>
        </p:nvSpPr>
        <p:spPr>
          <a:xfrm>
            <a:off x="311708" y="57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BUT ONLY CNN’S ARE NOT ENOUGH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6" name="Google Shape;36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775" y="2302575"/>
            <a:ext cx="2451825" cy="24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850" y="2164200"/>
            <a:ext cx="2182840" cy="27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3"/>
          <p:cNvSpPr txBox="1"/>
          <p:nvPr>
            <p:ph type="ctrTitle"/>
          </p:nvPr>
        </p:nvSpPr>
        <p:spPr>
          <a:xfrm>
            <a:off x="191875" y="-485650"/>
            <a:ext cx="8545800" cy="474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NEED MORE COMPLEX ARCHITECTURES WITH DIFFERENT WAYS TO CONVERGE THE MODEL AND MITIGATE OVERFITTING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4"/>
          <p:cNvSpPr txBox="1"/>
          <p:nvPr>
            <p:ph type="ctrTitle"/>
          </p:nvPr>
        </p:nvSpPr>
        <p:spPr>
          <a:xfrm>
            <a:off x="311700" y="744575"/>
            <a:ext cx="8520600" cy="91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GOOD MODELS </a:t>
            </a:r>
            <a:r>
              <a:rPr b="1" lang="en" sz="1077">
                <a:latin typeface="IBM Plex Sans"/>
                <a:ea typeface="IBM Plex Sans"/>
                <a:cs typeface="IBM Plex Sans"/>
                <a:sym typeface="IBM Plex Sans"/>
              </a:rPr>
              <a:t>(*for this homework)</a:t>
            </a:r>
            <a:endParaRPr b="1" sz="1077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8" name="Google Shape;378;p64"/>
          <p:cNvSpPr txBox="1"/>
          <p:nvPr>
            <p:ph idx="1" type="subTitle"/>
          </p:nvPr>
        </p:nvSpPr>
        <p:spPr>
          <a:xfrm>
            <a:off x="311700" y="1816950"/>
            <a:ext cx="8520600" cy="30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AutoNum type="arabicPeriod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RESNET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AutoNum type="arabicPeriod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SE-RESNET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AutoNum type="arabicPeriod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(ANY MAGICAL ARCHITECTURE)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5"/>
          <p:cNvSpPr txBox="1"/>
          <p:nvPr>
            <p:ph type="ctrTitle"/>
          </p:nvPr>
        </p:nvSpPr>
        <p:spPr>
          <a:xfrm>
            <a:off x="311708" y="931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LET’S TALK ABOUT RESNETS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4" name="Google Shape;38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875" y="2204000"/>
            <a:ext cx="2574224" cy="269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675" y="2204000"/>
            <a:ext cx="2574224" cy="269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6"/>
          <p:cNvSpPr txBox="1"/>
          <p:nvPr>
            <p:ph type="title"/>
          </p:nvPr>
        </p:nvSpPr>
        <p:spPr>
          <a:xfrm>
            <a:off x="683434" y="478150"/>
            <a:ext cx="30111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ResNet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1" name="Google Shape;391;p66"/>
          <p:cNvSpPr txBox="1"/>
          <p:nvPr/>
        </p:nvSpPr>
        <p:spPr>
          <a:xfrm>
            <a:off x="416925" y="1352000"/>
            <a:ext cx="86466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25">
            <a:spAutoFit/>
          </a:bodyPr>
          <a:lstStyle/>
          <a:p>
            <a:pPr indent="-361950" lvl="0" marL="457200" marR="16510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2100"/>
              <a:buFont typeface="IBM Plex Sans"/>
              <a:buChar char="•"/>
            </a:pPr>
            <a:r>
              <a:rPr lang="en" sz="2100">
                <a:latin typeface="IBM Plex Sans"/>
                <a:ea typeface="IBM Plex Sans"/>
                <a:cs typeface="IBM Plex Sans"/>
                <a:sym typeface="IBM Plex Sans"/>
              </a:rPr>
              <a:t>To Convert Paper -&gt; Code [understand the blocks + main aspects]</a:t>
            </a: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1950" lvl="0" marL="457200" marR="16510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2100"/>
              <a:buFont typeface="IBM Plex Sans"/>
              <a:buChar char="•"/>
            </a:pPr>
            <a:r>
              <a:rPr lang="en" sz="2100">
                <a:latin typeface="IBM Plex Sans"/>
                <a:ea typeface="IBM Plex Sans"/>
                <a:cs typeface="IBM Plex Sans"/>
                <a:sym typeface="IBM Plex Sans"/>
              </a:rPr>
              <a:t>ResNet Blocks: [Basic Blocks and Bottleneck Blocks]</a:t>
            </a: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1950" lvl="0" marL="457200" marR="16510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2100"/>
              <a:buFont typeface="IBM Plex Sans"/>
              <a:buChar char="•"/>
            </a:pPr>
            <a:r>
              <a:rPr lang="en" sz="2100">
                <a:latin typeface="IBM Plex Sans"/>
                <a:ea typeface="IBM Plex Sans"/>
                <a:cs typeface="IBM Plex Sans"/>
                <a:sym typeface="IBM Plex Sans"/>
              </a:rPr>
              <a:t>ResNet Main Aspect: Residual Connections</a:t>
            </a: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92" name="Google Shape;39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6828" y="2678349"/>
            <a:ext cx="3597944" cy="20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775" y="2814800"/>
            <a:ext cx="2468230" cy="174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600" y="2814800"/>
            <a:ext cx="2468230" cy="1740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/>
          <p:nvPr>
            <p:ph type="title"/>
          </p:nvPr>
        </p:nvSpPr>
        <p:spPr>
          <a:xfrm>
            <a:off x="277850" y="2154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Residual Connections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0" name="Google Shape;400;p67"/>
          <p:cNvSpPr txBox="1"/>
          <p:nvPr>
            <p:ph idx="1" type="body"/>
          </p:nvPr>
        </p:nvSpPr>
        <p:spPr>
          <a:xfrm>
            <a:off x="311700" y="823225"/>
            <a:ext cx="8520600" cy="24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In traditional feedforward neural networks, data flows through each layer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sequentially</a:t>
            </a: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: The output of a layer is the input for the next layer.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Residual connection</a:t>
            </a: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 provides another path for data to reach latter parts of the neural network by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skipping </a:t>
            </a: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some layers.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1" name="Google Shape;40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8850" y="2571746"/>
            <a:ext cx="4221450" cy="25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/>
          <p:nvPr>
            <p:ph type="ctrTitle"/>
          </p:nvPr>
        </p:nvSpPr>
        <p:spPr>
          <a:xfrm>
            <a:off x="637225" y="842250"/>
            <a:ext cx="79284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Kaggle shoutouts</a:t>
            </a:r>
            <a:r>
              <a:rPr b="1" lang="en" sz="2920">
                <a:latin typeface="IBM Plex Sans"/>
                <a:ea typeface="IBM Plex Sans"/>
                <a:cs typeface="IBM Plex Sans"/>
                <a:sym typeface="IBM Plex Sans"/>
              </a:rPr>
              <a:t> - top 10 submissions! </a:t>
            </a:r>
            <a:endParaRPr b="1" sz="29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9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820">
              <a:highlight>
                <a:schemeClr val="accent6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7" name="Google Shape;1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00" y="1603525"/>
            <a:ext cx="6079120" cy="331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2"/>
          <p:cNvPicPr preferRelativeResize="0"/>
          <p:nvPr/>
        </p:nvPicPr>
        <p:blipFill rotWithShape="1">
          <a:blip r:embed="rId4">
            <a:alphaModFix/>
          </a:blip>
          <a:srcRect b="0" l="17945" r="18372" t="0"/>
          <a:stretch/>
        </p:blipFill>
        <p:spPr>
          <a:xfrm>
            <a:off x="6424175" y="1954025"/>
            <a:ext cx="2633324" cy="23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8"/>
          <p:cNvSpPr txBox="1"/>
          <p:nvPr>
            <p:ph type="title"/>
          </p:nvPr>
        </p:nvSpPr>
        <p:spPr>
          <a:xfrm>
            <a:off x="311700" y="410000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How do they help??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7" name="Google Shape;407;p68"/>
          <p:cNvSpPr txBox="1"/>
          <p:nvPr>
            <p:ph idx="1" type="body"/>
          </p:nvPr>
        </p:nvSpPr>
        <p:spPr>
          <a:xfrm>
            <a:off x="311700" y="1070750"/>
            <a:ext cx="85206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For feedforward neural networks, training a deep network is usually very difficult, due to problems such as </a:t>
            </a:r>
            <a:r>
              <a:rPr b="1" lang="en" sz="1700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exploding gradients and vanishing gradients</a:t>
            </a:r>
            <a:r>
              <a:rPr lang="en" sz="1700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endParaRPr sz="1700">
              <a:solidFill>
                <a:srgbClr val="292929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IBM Plex Sans"/>
              <a:buChar char="●"/>
            </a:pPr>
            <a:r>
              <a:rPr lang="en" sz="1700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On the other hand, the training process of a neural network with residual connections is empirically shown to converge much more easily, even if the network has several hundreds layers.</a:t>
            </a:r>
            <a:endParaRPr sz="1700">
              <a:solidFill>
                <a:srgbClr val="292929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IBM Plex Sans"/>
              <a:buChar char="●"/>
            </a:pPr>
            <a:r>
              <a:rPr lang="en" sz="1700">
                <a:solidFill>
                  <a:srgbClr val="292929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Without Residual Connections, the gradients (signal for learning) get weaker as they flow backward to these layers.</a:t>
            </a:r>
            <a:endParaRPr sz="1700">
              <a:solidFill>
                <a:srgbClr val="292929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8" name="Google Shape;40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4094" y="3071969"/>
            <a:ext cx="3551875" cy="20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311700" y="410000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Residual Connections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4" name="Google Shape;414;p69"/>
          <p:cNvSpPr txBox="1"/>
          <p:nvPr>
            <p:ph idx="1" type="body"/>
          </p:nvPr>
        </p:nvSpPr>
        <p:spPr>
          <a:xfrm>
            <a:off x="311700" y="1229875"/>
            <a:ext cx="8520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100"/>
              <a:buFont typeface="IBM Plex Sans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The residual connection first applies identity mapping to </a:t>
            </a:r>
            <a:r>
              <a:rPr i="1"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100"/>
              <a:buFont typeface="IBM Plex Sans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Then it performs element-wise addition </a:t>
            </a:r>
            <a:r>
              <a:rPr i="1"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F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i="1"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 + </a:t>
            </a:r>
            <a:r>
              <a:rPr i="1"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100"/>
              <a:buFont typeface="IBM Plex Sans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The whole architecture that takes an input </a:t>
            </a:r>
            <a:r>
              <a:rPr i="1"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x 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and produces output </a:t>
            </a:r>
            <a:r>
              <a:rPr i="1"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F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i="1"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 + </a:t>
            </a:r>
            <a:r>
              <a:rPr i="1"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x 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is usually called a residual block or a building block. 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100"/>
              <a:buFont typeface="IBM Plex Sans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Quite often, a residual block will also include an activation function such as ReLU applied to </a:t>
            </a:r>
            <a:r>
              <a:rPr i="1"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F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i="1"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 + </a:t>
            </a:r>
            <a:r>
              <a:rPr i="1"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683419" y="478145"/>
            <a:ext cx="75390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ResNet: BasicBlock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0" name="Google Shape;420;p70"/>
          <p:cNvSpPr txBox="1"/>
          <p:nvPr/>
        </p:nvSpPr>
        <p:spPr>
          <a:xfrm>
            <a:off x="723399" y="3002700"/>
            <a:ext cx="78543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25">
            <a:spAutoFit/>
          </a:bodyPr>
          <a:lstStyle/>
          <a:p>
            <a:pPr indent="-133350" lvl="0" marL="139700" marR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BM Plex Sans"/>
              <a:buChar char="•"/>
            </a:pPr>
            <a:r>
              <a:rPr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It’s just a regular 3x3 convolution (then BN, ReLU), another 3x3 convolution (then BN).</a:t>
            </a:r>
            <a:endParaRPr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335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BM Plex Sans"/>
              <a:buChar char="•"/>
            </a:pPr>
            <a:r>
              <a:rPr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Then, a skip connection adding input and output, then ReLU.</a:t>
            </a:r>
            <a:endParaRPr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21" name="Google Shape;42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0176" y="1052943"/>
            <a:ext cx="1968835" cy="1817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1"/>
          <p:cNvSpPr txBox="1"/>
          <p:nvPr>
            <p:ph type="title"/>
          </p:nvPr>
        </p:nvSpPr>
        <p:spPr>
          <a:xfrm>
            <a:off x="683419" y="478145"/>
            <a:ext cx="75390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ResNet: Bottleneck Block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7" name="Google Shape;427;p71"/>
          <p:cNvSpPr txBox="1"/>
          <p:nvPr/>
        </p:nvSpPr>
        <p:spPr>
          <a:xfrm>
            <a:off x="720400" y="2945700"/>
            <a:ext cx="7539000" cy="19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4300">
            <a:spAutoFit/>
          </a:bodyPr>
          <a:lstStyle/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Char char="•"/>
            </a:pPr>
            <a:r>
              <a:rPr i="0" lang="en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 bit more involved.</a:t>
            </a:r>
            <a:endParaRPr i="0" sz="2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0" marL="139700" marR="0" rtl="0" algn="l">
              <a:lnSpc>
                <a:spcPct val="797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Char char="•"/>
            </a:pPr>
            <a:r>
              <a:rPr i="0" lang="en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 256-channel input goes through a point-wise convolution, reducing channels to 64.</a:t>
            </a:r>
            <a:endParaRPr i="0" sz="2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Char char="•"/>
            </a:pPr>
            <a:r>
              <a:rPr i="0" lang="en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Then, a 3x3 regular convolution maintains channels at 64.</a:t>
            </a:r>
            <a:endParaRPr i="0" sz="2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Char char="•"/>
            </a:pPr>
            <a:r>
              <a:rPr i="0" lang="en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Then, a point-wise convolution expands channels back to 256.</a:t>
            </a:r>
            <a:endParaRPr i="0" sz="2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Char char="•"/>
            </a:pPr>
            <a:r>
              <a:rPr i="0" lang="en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Finally, the residual connection.</a:t>
            </a:r>
            <a:endParaRPr i="0" sz="2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28" name="Google Shape;42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0337" y="1088384"/>
            <a:ext cx="1997655" cy="1783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2"/>
          <p:cNvSpPr txBox="1"/>
          <p:nvPr>
            <p:ph type="title"/>
          </p:nvPr>
        </p:nvSpPr>
        <p:spPr>
          <a:xfrm>
            <a:off x="311700" y="410000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Residual Connection - Basic Block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4" name="Google Shape;434;p72"/>
          <p:cNvSpPr txBox="1"/>
          <p:nvPr>
            <p:ph idx="1" type="body"/>
          </p:nvPr>
        </p:nvSpPr>
        <p:spPr>
          <a:xfrm>
            <a:off x="311700" y="1229975"/>
            <a:ext cx="4996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50">
                <a:solidFill>
                  <a:srgbClr val="257693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BasicBlock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450">
                <a:solidFill>
                  <a:srgbClr val="257693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450">
                <a:solidFill>
                  <a:srgbClr val="257693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450">
                <a:solidFill>
                  <a:srgbClr val="257693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4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4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n_h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4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.linear0 = torch.nn.Linear(n_h, n_h)</a:t>
            </a:r>
            <a:endParaRPr b="1"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4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.linear1 = torch.nn.Linear(n_h, n_h)</a:t>
            </a:r>
            <a:endParaRPr b="1"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4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.bn0 = torch.nn.BatchNorm1d(n_h)</a:t>
            </a:r>
            <a:endParaRPr b="1"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4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.bn1 = torch.nn.BatchNorm1d(n_h)</a:t>
            </a:r>
            <a:endParaRPr b="1"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4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.relu = torch.nn.ReLU(inplace=</a:t>
            </a:r>
            <a:r>
              <a:rPr b="1" lang="en" sz="14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800"/>
          </a:p>
        </p:txBody>
      </p:sp>
      <p:sp>
        <p:nvSpPr>
          <p:cNvPr id="435" name="Google Shape;435;p72"/>
          <p:cNvSpPr txBox="1"/>
          <p:nvPr>
            <p:ph idx="2" type="body"/>
          </p:nvPr>
        </p:nvSpPr>
        <p:spPr>
          <a:xfrm>
            <a:off x="5359000" y="1229975"/>
            <a:ext cx="3473400" cy="3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forward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4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4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A0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R0  = A0</a:t>
            </a:r>
            <a:endParaRPr b="1"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Z0  = </a:t>
            </a:r>
            <a:r>
              <a:rPr b="1" lang="en" sz="14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.linear0(A0)</a:t>
            </a:r>
            <a:endParaRPr b="1"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BZ0 = </a:t>
            </a:r>
            <a:r>
              <a:rPr b="1" lang="en" sz="14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.bn0(Z0)</a:t>
            </a:r>
            <a:endParaRPr b="1"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A1  = </a:t>
            </a:r>
            <a:r>
              <a:rPr b="1" lang="en" sz="14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.relu(BZ0)</a:t>
            </a:r>
            <a:endParaRPr b="1"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Z1  = </a:t>
            </a:r>
            <a:r>
              <a:rPr b="1" lang="en" sz="14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.linear1(A1)</a:t>
            </a:r>
            <a:endParaRPr b="1"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BZ1 = </a:t>
            </a:r>
            <a:r>
              <a:rPr b="1" lang="en" sz="14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.bn1(Z1)</a:t>
            </a:r>
            <a:endParaRPr b="1"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A2  = </a:t>
            </a:r>
            <a:r>
              <a:rPr b="1" lang="en" sz="14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.relu(BZ1 + R0)</a:t>
            </a:r>
            <a:endParaRPr b="1"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4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A2</a:t>
            </a:r>
            <a:endParaRPr b="1"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3"/>
          <p:cNvSpPr txBox="1"/>
          <p:nvPr>
            <p:ph type="title"/>
          </p:nvPr>
        </p:nvSpPr>
        <p:spPr>
          <a:xfrm>
            <a:off x="311700" y="410000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Residual Connection - Bottleneck Block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1" name="Google Shape;441;p73"/>
          <p:cNvSpPr txBox="1"/>
          <p:nvPr>
            <p:ph idx="1" type="body"/>
          </p:nvPr>
        </p:nvSpPr>
        <p:spPr>
          <a:xfrm>
            <a:off x="311700" y="1229975"/>
            <a:ext cx="53727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50">
                <a:solidFill>
                  <a:srgbClr val="257693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Bottleneck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50">
                <a:solidFill>
                  <a:srgbClr val="257693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50">
                <a:solidFill>
                  <a:srgbClr val="257693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50">
                <a:solidFill>
                  <a:srgbClr val="257693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2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n_h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.residual = torch.nn.Linear(n_h, n_h*</a:t>
            </a:r>
            <a:r>
              <a:rPr b="1" lang="en" sz="1250">
                <a:solidFill>
                  <a:srgbClr val="09815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.linear0 = torch.nn.Linear(n_h, n_h  )</a:t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.linear1 = torch.nn.Linear(n_h, n_h  )</a:t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.linear2 = torch.nn.Linear(n_h, n_h*</a:t>
            </a:r>
            <a:r>
              <a:rPr b="1" lang="en" sz="1250">
                <a:solidFill>
                  <a:srgbClr val="09815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.bn0 = torch.nn.BatchNorm1d(n_h  )</a:t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.bn1 = torch.nn.BatchNorm1d(n_h  )</a:t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.bn2 = torch.nn.BatchNorm1d(n_h*</a:t>
            </a:r>
            <a:r>
              <a:rPr b="1" lang="en" sz="1250">
                <a:solidFill>
                  <a:srgbClr val="09815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.relu = torch.nn.ReLU(inplace=</a:t>
            </a:r>
            <a:r>
              <a:rPr b="1" lang="en" sz="12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600"/>
          </a:p>
        </p:txBody>
      </p:sp>
      <p:sp>
        <p:nvSpPr>
          <p:cNvPr id="442" name="Google Shape;442;p73"/>
          <p:cNvSpPr txBox="1"/>
          <p:nvPr>
            <p:ph idx="2" type="body"/>
          </p:nvPr>
        </p:nvSpPr>
        <p:spPr>
          <a:xfrm>
            <a:off x="5948575" y="1229975"/>
            <a:ext cx="28839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def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forward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2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A0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R0  = </a:t>
            </a:r>
            <a:r>
              <a:rPr b="1" lang="en" sz="12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.residual(A0)</a:t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Z0  = </a:t>
            </a:r>
            <a:r>
              <a:rPr b="1" lang="en" sz="12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.linear0(A0)</a:t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BZ0 = </a:t>
            </a:r>
            <a:r>
              <a:rPr b="1" lang="en" sz="12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.bn0(Z0)</a:t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A1  = </a:t>
            </a:r>
            <a:r>
              <a:rPr b="1" lang="en" sz="12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.relu(BZ0)</a:t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Z1  = </a:t>
            </a:r>
            <a:r>
              <a:rPr b="1" lang="en" sz="12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.linear1(A1)</a:t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BZ1 = </a:t>
            </a:r>
            <a:r>
              <a:rPr b="1" lang="en" sz="12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.bn1(Z1)</a:t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A2  = </a:t>
            </a:r>
            <a:r>
              <a:rPr b="1" lang="en" sz="12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.relu(BZ1)</a:t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Z2  = </a:t>
            </a:r>
            <a:r>
              <a:rPr b="1" lang="en" sz="12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.linear2(A2)</a:t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BZ2 = </a:t>
            </a:r>
            <a:r>
              <a:rPr b="1" lang="en" sz="12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.bn2(Z2)</a:t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A3  = </a:t>
            </a:r>
            <a:r>
              <a:rPr b="1" lang="en" sz="12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.relu(BZ2 + R0)        </a:t>
            </a:r>
            <a:endParaRPr b="1"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" sz="12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A3</a:t>
            </a:r>
            <a:endParaRPr b="1" sz="16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 txBox="1"/>
          <p:nvPr>
            <p:ph type="title"/>
          </p:nvPr>
        </p:nvSpPr>
        <p:spPr>
          <a:xfrm>
            <a:off x="683427" y="478150"/>
            <a:ext cx="6259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ResNet: Overall Architecture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48" name="Google Shape;44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9013" y="0"/>
            <a:ext cx="76363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650" y="1103770"/>
            <a:ext cx="6791262" cy="3843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5"/>
          <p:cNvSpPr txBox="1"/>
          <p:nvPr>
            <p:ph type="title"/>
          </p:nvPr>
        </p:nvSpPr>
        <p:spPr>
          <a:xfrm>
            <a:off x="683419" y="478145"/>
            <a:ext cx="75390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latin typeface="IBM Plex Sans"/>
                <a:ea typeface="IBM Plex Sans"/>
                <a:cs typeface="IBM Plex Sans"/>
                <a:sym typeface="IBM Plex Sans"/>
              </a:rPr>
              <a:t>AHHHHHHHHHH</a:t>
            </a:r>
            <a:endParaRPr b="1" sz="7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5" name="Google Shape;45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50" y="1730025"/>
            <a:ext cx="4638675" cy="28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425" y="1708145"/>
            <a:ext cx="3894175" cy="2827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6"/>
          <p:cNvSpPr txBox="1"/>
          <p:nvPr>
            <p:ph type="title"/>
          </p:nvPr>
        </p:nvSpPr>
        <p:spPr>
          <a:xfrm>
            <a:off x="683419" y="478145"/>
            <a:ext cx="75390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BREATHE!!!!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62" name="Google Shape;46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25" y="1067378"/>
            <a:ext cx="4673666" cy="39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7"/>
          <p:cNvSpPr txBox="1"/>
          <p:nvPr>
            <p:ph type="title"/>
          </p:nvPr>
        </p:nvSpPr>
        <p:spPr>
          <a:xfrm>
            <a:off x="683419" y="478145"/>
            <a:ext cx="75390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General Architecture Flow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8" name="Google Shape;468;p77"/>
          <p:cNvSpPr txBox="1"/>
          <p:nvPr/>
        </p:nvSpPr>
        <p:spPr>
          <a:xfrm>
            <a:off x="723400" y="1250800"/>
            <a:ext cx="8008500" cy="28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25">
            <a:spAutoFit/>
          </a:bodyPr>
          <a:lstStyle/>
          <a:p>
            <a:pPr indent="-133350" lvl="0" marL="139700" marR="55880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BM Plex Sans"/>
              <a:buChar char="•"/>
            </a:pPr>
            <a:r>
              <a:rPr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CNN architectures are divided into stages, which are divided into blocks.</a:t>
            </a:r>
            <a:endParaRPr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1" marL="482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Char char="•"/>
            </a:pPr>
            <a:r>
              <a:rPr i="0" lang="en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Each “stage” consists of (almost) equivalent “blocks”</a:t>
            </a:r>
            <a:endParaRPr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1" marL="482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Char char="•"/>
            </a:pPr>
            <a:r>
              <a:rPr i="0" lang="en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Each “block” consists of a few CNN layers, BN, and ReLUs.</a:t>
            </a:r>
            <a:endParaRPr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3350" lvl="0" marL="139700" marR="0" rtl="0" algn="l">
              <a:lnSpc>
                <a:spcPct val="113928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BM Plex Sans"/>
              <a:buChar char="•"/>
            </a:pPr>
            <a:r>
              <a:rPr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 understand an architecture, we mostly need to understand its</a:t>
            </a:r>
            <a:endParaRPr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39700" marR="0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blocks.</a:t>
            </a:r>
            <a:endParaRPr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335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BM Plex Sans"/>
              <a:buChar char="•"/>
            </a:pPr>
            <a:r>
              <a:rPr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All that changes for blocks in different stages is the base # of channels</a:t>
            </a:r>
            <a:endParaRPr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>
            <p:ph type="ctrTitle"/>
          </p:nvPr>
        </p:nvSpPr>
        <p:spPr>
          <a:xfrm>
            <a:off x="637225" y="842250"/>
            <a:ext cx="79284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Kaggle shoutouts</a:t>
            </a:r>
            <a:r>
              <a:rPr b="1" lang="en" sz="2920">
                <a:latin typeface="IBM Plex Sans"/>
                <a:ea typeface="IBM Plex Sans"/>
                <a:cs typeface="IBM Plex Sans"/>
                <a:sym typeface="IBM Plex Sans"/>
              </a:rPr>
              <a:t> - most funny names! </a:t>
            </a:r>
            <a:endParaRPr b="1" sz="29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92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820">
              <a:highlight>
                <a:schemeClr val="accent6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4" name="Google Shape;144;p33"/>
          <p:cNvPicPr preferRelativeResize="0"/>
          <p:nvPr/>
        </p:nvPicPr>
        <p:blipFill rotWithShape="1">
          <a:blip r:embed="rId3">
            <a:alphaModFix/>
          </a:blip>
          <a:srcRect b="0" l="8256" r="0" t="0"/>
          <a:stretch/>
        </p:blipFill>
        <p:spPr>
          <a:xfrm>
            <a:off x="1724825" y="1604375"/>
            <a:ext cx="47362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4825" y="2404900"/>
            <a:ext cx="516255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4825" y="3157800"/>
            <a:ext cx="516255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4825" y="3815450"/>
            <a:ext cx="5515934" cy="5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7448" y="3024323"/>
            <a:ext cx="2966125" cy="20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8"/>
          <p:cNvSpPr txBox="1"/>
          <p:nvPr>
            <p:ph type="title"/>
          </p:nvPr>
        </p:nvSpPr>
        <p:spPr>
          <a:xfrm>
            <a:off x="683419" y="478145"/>
            <a:ext cx="75390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ConvNeXt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4" name="Google Shape;474;p78"/>
          <p:cNvSpPr txBox="1"/>
          <p:nvPr/>
        </p:nvSpPr>
        <p:spPr>
          <a:xfrm>
            <a:off x="723400" y="1288750"/>
            <a:ext cx="7937400" cy="26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375">
            <a:spAutoFit/>
          </a:bodyPr>
          <a:lstStyle/>
          <a:p>
            <a:pPr indent="-13335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BM Plex Sans"/>
              <a:buChar char="•"/>
            </a:pPr>
            <a:r>
              <a:rPr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is a very new paper, a state-of-the-art architecture.</a:t>
            </a:r>
            <a:endParaRPr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335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However, its </a:t>
            </a:r>
            <a:r>
              <a:rPr b="1"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intuitions are very similar to MobileNetV2</a:t>
            </a:r>
            <a:r>
              <a:rPr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3350" lvl="0" marL="139700" marR="0" rtl="0" algn="l">
              <a:lnSpc>
                <a:spcPct val="107857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Again, remember that to understand a paper, we just really need to understand its </a:t>
            </a:r>
            <a:r>
              <a:rPr b="1"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blocks</a:t>
            </a:r>
            <a:r>
              <a:rPr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335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BM Plex Sans"/>
              <a:buChar char="•"/>
            </a:pPr>
            <a:r>
              <a:rPr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Just a single block type for ConvNeXt</a:t>
            </a:r>
            <a:endParaRPr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335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1"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Read the paper</a:t>
            </a:r>
            <a:r>
              <a:rPr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for details on stages/channel sizes, etc.</a:t>
            </a:r>
            <a:endParaRPr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1" marL="482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recommend ConvNeXt-T size which has less than 35M parameters.</a:t>
            </a:r>
            <a:endParaRPr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9"/>
          <p:cNvSpPr txBox="1"/>
          <p:nvPr>
            <p:ph type="title"/>
          </p:nvPr>
        </p:nvSpPr>
        <p:spPr>
          <a:xfrm>
            <a:off x="683419" y="478145"/>
            <a:ext cx="75390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General Architecture Flow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0" name="Google Shape;480;p79"/>
          <p:cNvSpPr txBox="1"/>
          <p:nvPr/>
        </p:nvSpPr>
        <p:spPr>
          <a:xfrm>
            <a:off x="723410" y="1250795"/>
            <a:ext cx="7092900" cy="29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25">
            <a:spAutoFit/>
          </a:bodyPr>
          <a:lstStyle/>
          <a:p>
            <a:pPr indent="-133350" lvl="0" marL="139700" marR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BM Plex Sans"/>
              <a:buChar char="•"/>
            </a:pPr>
            <a:r>
              <a:rPr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However, you do need to piece these blocks together into a final model.</a:t>
            </a:r>
            <a:endParaRPr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335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BM Plex Sans"/>
              <a:buChar char="•"/>
            </a:pPr>
            <a:r>
              <a:rPr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general flow is like this:</a:t>
            </a:r>
            <a:endParaRPr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1" marL="482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Char char="•"/>
            </a:pPr>
            <a:r>
              <a:rPr i="0" lang="en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Stem</a:t>
            </a:r>
            <a:endParaRPr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1" marL="482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Char char="•"/>
            </a:pPr>
            <a:r>
              <a:rPr i="0" lang="en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Stage 1</a:t>
            </a:r>
            <a:endParaRPr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1" marL="482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Char char="•"/>
            </a:pPr>
            <a:r>
              <a:rPr i="0" lang="en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Stage 2</a:t>
            </a:r>
            <a:endParaRPr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1" marL="482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Char char="•"/>
            </a:pPr>
            <a:r>
              <a:rPr i="0" lang="en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…</a:t>
            </a:r>
            <a:endParaRPr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1" marL="482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Char char="•"/>
            </a:pPr>
            <a:r>
              <a:rPr i="0" lang="en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Stage n</a:t>
            </a:r>
            <a:endParaRPr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1" marL="482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Char char="•"/>
            </a:pPr>
            <a:r>
              <a:rPr i="0" lang="en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Classification Layer</a:t>
            </a:r>
            <a:endParaRPr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1" name="Google Shape;481;p79"/>
          <p:cNvSpPr/>
          <p:nvPr/>
        </p:nvSpPr>
        <p:spPr>
          <a:xfrm>
            <a:off x="5148050" y="2952050"/>
            <a:ext cx="3375600" cy="935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</a:t>
            </a:r>
            <a:endParaRPr/>
          </a:p>
        </p:txBody>
      </p:sp>
      <p:sp>
        <p:nvSpPr>
          <p:cNvPr id="482" name="Google Shape;482;p79"/>
          <p:cNvSpPr/>
          <p:nvPr/>
        </p:nvSpPr>
        <p:spPr>
          <a:xfrm>
            <a:off x="6077900" y="3161150"/>
            <a:ext cx="1668300" cy="517500"/>
          </a:xfrm>
          <a:prstGeom prst="rect">
            <a:avLst/>
          </a:prstGeom>
          <a:solidFill>
            <a:srgbClr val="EEFF41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</a:t>
            </a:r>
            <a:endParaRPr/>
          </a:p>
        </p:txBody>
      </p:sp>
      <p:sp>
        <p:nvSpPr>
          <p:cNvPr id="483" name="Google Shape;483;p79"/>
          <p:cNvSpPr/>
          <p:nvPr/>
        </p:nvSpPr>
        <p:spPr>
          <a:xfrm>
            <a:off x="6001700" y="1986975"/>
            <a:ext cx="1668300" cy="5175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STEM</a:t>
            </a:r>
            <a:endParaRPr/>
          </a:p>
        </p:txBody>
      </p:sp>
      <p:sp>
        <p:nvSpPr>
          <p:cNvPr id="484" name="Google Shape;484;p79"/>
          <p:cNvSpPr/>
          <p:nvPr/>
        </p:nvSpPr>
        <p:spPr>
          <a:xfrm>
            <a:off x="6658250" y="2586063"/>
            <a:ext cx="355200" cy="284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79"/>
          <p:cNvSpPr/>
          <p:nvPr/>
        </p:nvSpPr>
        <p:spPr>
          <a:xfrm>
            <a:off x="6658250" y="3969313"/>
            <a:ext cx="355200" cy="284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79"/>
          <p:cNvSpPr/>
          <p:nvPr/>
        </p:nvSpPr>
        <p:spPr>
          <a:xfrm>
            <a:off x="5148050" y="4389325"/>
            <a:ext cx="3375600" cy="418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FC/ CLASSIFICATION LAYER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0"/>
          <p:cNvSpPr txBox="1"/>
          <p:nvPr>
            <p:ph type="title"/>
          </p:nvPr>
        </p:nvSpPr>
        <p:spPr>
          <a:xfrm>
            <a:off x="683419" y="478145"/>
            <a:ext cx="75390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Summary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2" name="Google Shape;492;p80"/>
          <p:cNvSpPr txBox="1"/>
          <p:nvPr/>
        </p:nvSpPr>
        <p:spPr>
          <a:xfrm>
            <a:off x="723399" y="1352000"/>
            <a:ext cx="8150400" cy="29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25">
            <a:spAutoFit/>
          </a:bodyPr>
          <a:lstStyle/>
          <a:p>
            <a:pPr indent="-133350" lvl="0" marL="139700" marR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 normal convolution mixes information from</a:t>
            </a:r>
            <a:r>
              <a:rPr b="1"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both different channels and different spatial locations (pixels)</a:t>
            </a:r>
            <a:endParaRPr b="1"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3350" lvl="0" marL="139700" marR="914400" rtl="0" algn="l">
              <a:lnSpc>
                <a:spcPct val="107857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 depth-wise convolution only mixes information </a:t>
            </a:r>
            <a:r>
              <a:rPr b="1"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over spatial locations</a:t>
            </a:r>
            <a:endParaRPr b="1"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1" marL="482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Char char="•"/>
            </a:pPr>
            <a:r>
              <a:rPr i="0" lang="en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Different channels do not interact.</a:t>
            </a:r>
            <a:endParaRPr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3350" lvl="0" marL="139700" marR="762000" rtl="0" algn="l">
              <a:lnSpc>
                <a:spcPct val="107857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 point-wise convolution only mixes information </a:t>
            </a:r>
            <a:r>
              <a:rPr b="1"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over different channels</a:t>
            </a:r>
            <a:endParaRPr b="1"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1" marL="482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Char char="•"/>
            </a:pPr>
            <a:r>
              <a:rPr i="0" lang="en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Different spatial locations do not interact</a:t>
            </a:r>
            <a:endParaRPr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1"/>
          <p:cNvSpPr txBox="1"/>
          <p:nvPr>
            <p:ph type="ctrTitle"/>
          </p:nvPr>
        </p:nvSpPr>
        <p:spPr>
          <a:xfrm>
            <a:off x="637225" y="842250"/>
            <a:ext cx="74073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latin typeface="IBM Plex Sans"/>
                <a:ea typeface="IBM Plex Sans"/>
                <a:cs typeface="IBM Plex Sans"/>
                <a:sym typeface="IBM Plex Sans"/>
              </a:rPr>
              <a:t>3. </a:t>
            </a:r>
            <a:r>
              <a:rPr b="1" lang="en" sz="2920">
                <a:latin typeface="IBM Plex Sans"/>
                <a:ea typeface="IBM Plex Sans"/>
                <a:cs typeface="IBM Plex Sans"/>
                <a:sym typeface="IBM Plex Sans"/>
              </a:rPr>
              <a:t>Training, monitoring, testing, and Kaggle submission</a:t>
            </a:r>
            <a:endParaRPr b="1" sz="292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2"/>
          <p:cNvSpPr txBox="1"/>
          <p:nvPr>
            <p:ph type="title"/>
          </p:nvPr>
        </p:nvSpPr>
        <p:spPr>
          <a:xfrm>
            <a:off x="683419" y="478145"/>
            <a:ext cx="75390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Monitoring Training vs Validation Acc</a:t>
            </a:r>
            <a:endParaRPr/>
          </a:p>
        </p:txBody>
      </p:sp>
      <p:sp>
        <p:nvSpPr>
          <p:cNvPr id="503" name="Google Shape;503;p82"/>
          <p:cNvSpPr txBox="1"/>
          <p:nvPr/>
        </p:nvSpPr>
        <p:spPr>
          <a:xfrm>
            <a:off x="706042" y="1090833"/>
            <a:ext cx="7731900" cy="3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8575">
            <a:spAutoFit/>
          </a:bodyPr>
          <a:lstStyle/>
          <a:p>
            <a:pPr indent="-139700" lvl="0" marL="139700" marR="127000" rtl="0" algn="l">
              <a:lnSpc>
                <a:spcPct val="79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standard intuition of “overfitting” is – if the training &amp; validation gap is too large, you should stop training as it’s overfitting.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However, in modern DL, this intuition is not as relevant.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139700" marR="0" rtl="0" algn="l">
              <a:lnSpc>
                <a:spcPct val="119615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XELoss != Accuracy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1" marL="482600" marR="0" rtl="0" algn="l">
              <a:lnSpc>
                <a:spcPct val="1193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can keep improving after training accuracy hits 100%.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1" marL="482600" marR="368300" rtl="0" algn="l">
              <a:lnSpc>
                <a:spcPct val="96818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is recent research that finds that on some problems, training accuracy hits 100% at epoch 10 while validation accuracy is &lt;50%. Then, on epoch 1000,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8260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validation hits 100%.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139700" marR="723900" rtl="0" algn="l">
              <a:lnSpc>
                <a:spcPct val="797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course, we can’t train for that long, but train until validation stops improving.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1" marL="482600" marR="0" rtl="0" algn="l">
              <a:lnSpc>
                <a:spcPct val="96818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 just set a standard LR schedule/setup like “CosineAnnealingLR for 50 epochs” and just let it run. </a:t>
            </a:r>
            <a:r>
              <a:rPr b="0" i="0" lang="en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□ 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 prefer to do.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3"/>
          <p:cNvSpPr txBox="1"/>
          <p:nvPr>
            <p:ph type="title"/>
          </p:nvPr>
        </p:nvSpPr>
        <p:spPr>
          <a:xfrm>
            <a:off x="683419" y="478145"/>
            <a:ext cx="75390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How to tackle overfitting?</a:t>
            </a:r>
            <a:endParaRPr/>
          </a:p>
        </p:txBody>
      </p:sp>
      <p:sp>
        <p:nvSpPr>
          <p:cNvPr id="509" name="Google Shape;509;p83"/>
          <p:cNvSpPr txBox="1"/>
          <p:nvPr/>
        </p:nvSpPr>
        <p:spPr>
          <a:xfrm>
            <a:off x="720404" y="1206149"/>
            <a:ext cx="49230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575">
            <a:spAutoFit/>
          </a:bodyPr>
          <a:lstStyle/>
          <a:p>
            <a:pPr indent="-139700" lvl="0" marL="139700" marR="304800" rtl="0" algn="l">
              <a:lnSpc>
                <a:spcPct val="69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are </a:t>
            </a:r>
            <a:r>
              <a:rPr b="0" i="1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lot 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different trick to improving your CNN model.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the recent ConvNeXt paper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139700" marR="0" rtl="0" algn="l">
              <a:lnSpc>
                <a:spcPct val="1144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we recommend trying first: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1" marL="482600" marR="0" rtl="0" algn="l">
              <a:lnSpc>
                <a:spcPct val="1070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 Smoothing (huge boost)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1" marL="482600" marR="0" rtl="0" algn="l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Stochastic Depth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1" marL="482600" marR="0" rtl="0" algn="l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DropBlock (paper)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1" marL="482600" marR="0" rtl="0" algn="l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Dropout before final classification layer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Then you can try the others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139700" marR="0" rtl="0" algn="l">
              <a:lnSpc>
                <a:spcPct val="697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 out “Bag of Tricks for Image Classification with Convolutional Neural Networks”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1" marL="482600" marR="0" rtl="0" algn="l">
              <a:lnSpc>
                <a:spcPct val="1065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https://arxiv.org/abs/1812.01187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" name="Google Shape;51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166" y="1322129"/>
            <a:ext cx="2255177" cy="2832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4"/>
          <p:cNvSpPr txBox="1"/>
          <p:nvPr>
            <p:ph type="ctrTitle"/>
          </p:nvPr>
        </p:nvSpPr>
        <p:spPr>
          <a:xfrm>
            <a:off x="637225" y="842250"/>
            <a:ext cx="74073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r>
              <a:rPr b="1" lang="en" sz="2920">
                <a:latin typeface="IBM Plex Sans"/>
                <a:ea typeface="IBM Plex Sans"/>
                <a:cs typeface="IBM Plex Sans"/>
                <a:sym typeface="IBM Plex Sans"/>
              </a:rPr>
              <a:t>. Different loss functions and model fine-tuning</a:t>
            </a:r>
            <a:endParaRPr b="1" sz="292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5"/>
          <p:cNvSpPr txBox="1"/>
          <p:nvPr>
            <p:ph type="title"/>
          </p:nvPr>
        </p:nvSpPr>
        <p:spPr>
          <a:xfrm>
            <a:off x="683425" y="478152"/>
            <a:ext cx="75390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IBM Plex Sans"/>
                <a:ea typeface="IBM Plex Sans"/>
                <a:cs typeface="IBM Plex Sans"/>
                <a:sym typeface="IBM Plex Sans"/>
              </a:rPr>
              <a:t>How is this different from </a:t>
            </a:r>
            <a:r>
              <a:rPr b="1" lang="en" sz="2800">
                <a:latin typeface="IBM Plex Sans"/>
                <a:ea typeface="IBM Plex Sans"/>
                <a:cs typeface="IBM Plex Sans"/>
                <a:sym typeface="IBM Plex Sans"/>
              </a:rPr>
              <a:t>Face Classification</a:t>
            </a:r>
            <a:r>
              <a:rPr lang="en" sz="2800"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2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21" name="Google Shape;521;p85"/>
          <p:cNvPicPr preferRelativeResize="0"/>
          <p:nvPr/>
        </p:nvPicPr>
        <p:blipFill rotWithShape="1">
          <a:blip r:embed="rId3">
            <a:alphaModFix/>
          </a:blip>
          <a:srcRect b="0" l="0" r="52741" t="0"/>
          <a:stretch/>
        </p:blipFill>
        <p:spPr>
          <a:xfrm>
            <a:off x="2783043" y="1028925"/>
            <a:ext cx="3236800" cy="38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85"/>
          <p:cNvSpPr/>
          <p:nvPr/>
        </p:nvSpPr>
        <p:spPr>
          <a:xfrm>
            <a:off x="7497100" y="2038550"/>
            <a:ext cx="1190400" cy="19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3" name="Google Shape;523;p85"/>
          <p:cNvSpPr/>
          <p:nvPr/>
        </p:nvSpPr>
        <p:spPr>
          <a:xfrm>
            <a:off x="779350" y="3480150"/>
            <a:ext cx="1399200" cy="121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85"/>
          <p:cNvSpPr/>
          <p:nvPr/>
        </p:nvSpPr>
        <p:spPr>
          <a:xfrm>
            <a:off x="5158900" y="1965750"/>
            <a:ext cx="1399200" cy="216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85"/>
          <p:cNvSpPr txBox="1"/>
          <p:nvPr/>
        </p:nvSpPr>
        <p:spPr>
          <a:xfrm>
            <a:off x="5191000" y="2650575"/>
            <a:ext cx="136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same?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6"/>
          <p:cNvSpPr txBox="1"/>
          <p:nvPr>
            <p:ph type="title"/>
          </p:nvPr>
        </p:nvSpPr>
        <p:spPr>
          <a:xfrm>
            <a:off x="683425" y="478152"/>
            <a:ext cx="75390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IBM Plex Sans"/>
                <a:ea typeface="IBM Plex Sans"/>
                <a:cs typeface="IBM Plex Sans"/>
                <a:sym typeface="IBM Plex Sans"/>
              </a:rPr>
              <a:t>How is this different from </a:t>
            </a:r>
            <a:r>
              <a:rPr b="1" lang="en" sz="2800">
                <a:latin typeface="IBM Plex Sans"/>
                <a:ea typeface="IBM Plex Sans"/>
                <a:cs typeface="IBM Plex Sans"/>
                <a:sym typeface="IBM Plex Sans"/>
              </a:rPr>
              <a:t>Face Classification</a:t>
            </a:r>
            <a:r>
              <a:rPr lang="en" sz="2800"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2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31" name="Google Shape;531;p86"/>
          <p:cNvPicPr preferRelativeResize="0"/>
          <p:nvPr/>
        </p:nvPicPr>
        <p:blipFill rotWithShape="1">
          <a:blip r:embed="rId3">
            <a:alphaModFix/>
          </a:blip>
          <a:srcRect b="0" l="49737" r="1178" t="0"/>
          <a:stretch/>
        </p:blipFill>
        <p:spPr>
          <a:xfrm>
            <a:off x="835825" y="1068350"/>
            <a:ext cx="3361848" cy="38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698" y="1360627"/>
            <a:ext cx="4641527" cy="31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7"/>
          <p:cNvSpPr txBox="1"/>
          <p:nvPr>
            <p:ph type="title"/>
          </p:nvPr>
        </p:nvSpPr>
        <p:spPr>
          <a:xfrm>
            <a:off x="683419" y="478145"/>
            <a:ext cx="75390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IBM Plex Sans"/>
                <a:ea typeface="IBM Plex Sans"/>
                <a:cs typeface="IBM Plex Sans"/>
                <a:sym typeface="IBM Plex Sans"/>
              </a:rPr>
              <a:t>How is this different from </a:t>
            </a:r>
            <a:r>
              <a:rPr b="1" lang="en" sz="2800">
                <a:latin typeface="IBM Plex Sans"/>
                <a:ea typeface="IBM Plex Sans"/>
                <a:cs typeface="IBM Plex Sans"/>
                <a:sym typeface="IBM Plex Sans"/>
              </a:rPr>
              <a:t>Face Classification</a:t>
            </a:r>
            <a:r>
              <a:rPr lang="en" sz="2800"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38" name="Google Shape;53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38" y="1178100"/>
            <a:ext cx="8566925" cy="32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34"/>
          <p:cNvSpPr txBox="1"/>
          <p:nvPr>
            <p:ph idx="4294967295" type="subTitle"/>
          </p:nvPr>
        </p:nvSpPr>
        <p:spPr>
          <a:xfrm>
            <a:off x="311700" y="816300"/>
            <a:ext cx="6549600" cy="3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 SemiBold"/>
              <a:buChar char="●"/>
            </a:pPr>
            <a:r>
              <a:rPr lang="en" sz="15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HW2P2 is significantly more time consuming than HW1P2</a:t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 SemiBold"/>
              <a:buChar char="●"/>
            </a:pPr>
            <a:r>
              <a:rPr lang="en" sz="15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Models will be harder to develop, train, and converge</a:t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 SemiBold"/>
              <a:buChar char="●"/>
            </a:pPr>
            <a:r>
              <a:rPr lang="en" sz="15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Models must be written yourself and trained from scratch</a:t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 SemiBold"/>
              <a:buChar char="●"/>
            </a:pPr>
            <a:r>
              <a:rPr lang="en" sz="15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Use what you learned from HW1P2 💪</a:t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 SemiBold"/>
              <a:buChar char="●"/>
            </a:pPr>
            <a:r>
              <a:rPr lang="en" sz="15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Please start early!</a:t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55" name="Google Shape;155;p34"/>
          <p:cNvSpPr txBox="1"/>
          <p:nvPr/>
        </p:nvSpPr>
        <p:spPr>
          <a:xfrm>
            <a:off x="311700" y="2085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Overview of HW2P2 </a:t>
            </a:r>
            <a:endParaRPr b="1"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6" name="Google Shape;1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375" y="2768450"/>
            <a:ext cx="1977900" cy="17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8"/>
          <p:cNvSpPr txBox="1"/>
          <p:nvPr>
            <p:ph type="title"/>
          </p:nvPr>
        </p:nvSpPr>
        <p:spPr>
          <a:xfrm>
            <a:off x="683419" y="478145"/>
            <a:ext cx="75390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classification cannot do verification?</a:t>
            </a:r>
            <a:endParaRPr/>
          </a:p>
        </p:txBody>
      </p:sp>
      <p:sp>
        <p:nvSpPr>
          <p:cNvPr id="544" name="Google Shape;544;p88"/>
          <p:cNvSpPr txBox="1"/>
          <p:nvPr>
            <p:ph idx="4294967295" type="body"/>
          </p:nvPr>
        </p:nvSpPr>
        <p:spPr>
          <a:xfrm>
            <a:off x="421775" y="1243625"/>
            <a:ext cx="8577300" cy="3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Classifier can only perform closed-set recognition</a:t>
            </a:r>
            <a:endParaRPr sz="2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BM Plex Sans"/>
              <a:buChar char="●"/>
            </a:pPr>
            <a:r>
              <a:rPr lang="en" sz="2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Need to re-train with open-set new identities everytime</a:t>
            </a:r>
            <a:endParaRPr sz="2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But…we can just use the backbone to extract features and compare features, which does not require classifier</a:t>
            </a:r>
            <a:endParaRPr sz="2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Features learned by the classifier with Cross-Entropy is </a:t>
            </a:r>
            <a:r>
              <a:rPr b="1" lang="en" sz="2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 discriminative</a:t>
            </a:r>
            <a:r>
              <a:rPr lang="en" sz="2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enough</a:t>
            </a:r>
            <a:endParaRPr sz="2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9"/>
          <p:cNvSpPr txBox="1"/>
          <p:nvPr>
            <p:ph type="title"/>
          </p:nvPr>
        </p:nvSpPr>
        <p:spPr>
          <a:xfrm>
            <a:off x="683419" y="478145"/>
            <a:ext cx="75390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Closer Look into Cross-Entropy</a:t>
            </a:r>
            <a:endParaRPr/>
          </a:p>
        </p:txBody>
      </p:sp>
      <p:pic>
        <p:nvPicPr>
          <p:cNvPr id="550" name="Google Shape;55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50" y="1532250"/>
            <a:ext cx="4038875" cy="27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000" y="1492800"/>
            <a:ext cx="1467205" cy="3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25" y="2744425"/>
            <a:ext cx="331350" cy="3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4450" y="2849825"/>
            <a:ext cx="1412825" cy="2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89"/>
          <p:cNvSpPr/>
          <p:nvPr/>
        </p:nvSpPr>
        <p:spPr>
          <a:xfrm>
            <a:off x="3344625" y="3278700"/>
            <a:ext cx="1107300" cy="39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6775" y="1116975"/>
            <a:ext cx="3849627" cy="5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45225" y="1765600"/>
            <a:ext cx="2100829" cy="5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0"/>
          <p:cNvSpPr txBox="1"/>
          <p:nvPr>
            <p:ph type="title"/>
          </p:nvPr>
        </p:nvSpPr>
        <p:spPr>
          <a:xfrm>
            <a:off x="683419" y="478145"/>
            <a:ext cx="75390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Visualization of Cross-Entropy</a:t>
            </a:r>
            <a:endParaRPr/>
          </a:p>
        </p:txBody>
      </p:sp>
      <p:pic>
        <p:nvPicPr>
          <p:cNvPr id="562" name="Google Shape;56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8445"/>
            <a:ext cx="8839200" cy="3653663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90"/>
          <p:cNvSpPr txBox="1"/>
          <p:nvPr/>
        </p:nvSpPr>
        <p:spPr>
          <a:xfrm>
            <a:off x="121800" y="4722725"/>
            <a:ext cx="709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NormFace: L2 Hypersphere Embedding for Face Verification. Feng Wang et al.</a:t>
            </a:r>
            <a:endParaRPr sz="9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1"/>
          <p:cNvSpPr txBox="1"/>
          <p:nvPr>
            <p:ph type="title"/>
          </p:nvPr>
        </p:nvSpPr>
        <p:spPr>
          <a:xfrm>
            <a:off x="683419" y="478145"/>
            <a:ext cx="75390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Closer Look into Cross-Entropy</a:t>
            </a:r>
            <a:endParaRPr/>
          </a:p>
        </p:txBody>
      </p:sp>
      <p:pic>
        <p:nvPicPr>
          <p:cNvPr id="569" name="Google Shape;56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50" y="1532250"/>
            <a:ext cx="4038875" cy="27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000" y="1492800"/>
            <a:ext cx="1467205" cy="3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25" y="2744425"/>
            <a:ext cx="331350" cy="3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4450" y="2849825"/>
            <a:ext cx="1412825" cy="2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91"/>
          <p:cNvSpPr/>
          <p:nvPr/>
        </p:nvSpPr>
        <p:spPr>
          <a:xfrm>
            <a:off x="3344625" y="3278700"/>
            <a:ext cx="1107300" cy="39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6775" y="1116975"/>
            <a:ext cx="3849627" cy="5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45225" y="1765600"/>
            <a:ext cx="2100829" cy="5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93400" y="2474125"/>
            <a:ext cx="2637601" cy="25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2"/>
          <p:cNvSpPr txBox="1"/>
          <p:nvPr>
            <p:ph type="title"/>
          </p:nvPr>
        </p:nvSpPr>
        <p:spPr>
          <a:xfrm>
            <a:off x="683419" y="478145"/>
            <a:ext cx="75390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better features?</a:t>
            </a:r>
            <a:endParaRPr/>
          </a:p>
        </p:txBody>
      </p:sp>
      <p:pic>
        <p:nvPicPr>
          <p:cNvPr id="582" name="Google Shape;58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75" y="1802850"/>
            <a:ext cx="2588775" cy="21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92"/>
          <p:cNvSpPr txBox="1"/>
          <p:nvPr>
            <p:ph idx="4294967295" type="body"/>
          </p:nvPr>
        </p:nvSpPr>
        <p:spPr>
          <a:xfrm>
            <a:off x="2962150" y="1185150"/>
            <a:ext cx="6422100" cy="3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Larger intra-class similarity</a:t>
            </a:r>
            <a:endParaRPr sz="2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(Smaller intra-class distance)</a:t>
            </a:r>
            <a:endParaRPr sz="2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Smaller inter-class similarity</a:t>
            </a:r>
            <a:endParaRPr sz="2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(Larger inter-class distance)</a:t>
            </a:r>
            <a:endParaRPr sz="2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3"/>
          <p:cNvSpPr txBox="1"/>
          <p:nvPr>
            <p:ph type="title"/>
          </p:nvPr>
        </p:nvSpPr>
        <p:spPr>
          <a:xfrm>
            <a:off x="683419" y="478145"/>
            <a:ext cx="75390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better features?</a:t>
            </a:r>
            <a:endParaRPr/>
          </a:p>
        </p:txBody>
      </p:sp>
      <p:pic>
        <p:nvPicPr>
          <p:cNvPr id="589" name="Google Shape;58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75" y="1802850"/>
            <a:ext cx="2588775" cy="21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93"/>
          <p:cNvSpPr txBox="1"/>
          <p:nvPr>
            <p:ph idx="4294967295" type="body"/>
          </p:nvPr>
        </p:nvSpPr>
        <p:spPr>
          <a:xfrm>
            <a:off x="2962150" y="1185150"/>
            <a:ext cx="6422100" cy="3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Larger intra-class similarity</a:t>
            </a:r>
            <a:endParaRPr sz="2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(Smaller intra-class distance)</a:t>
            </a:r>
            <a:endParaRPr sz="2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Smaller inter-class similarity</a:t>
            </a:r>
            <a:endParaRPr sz="2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(Larger inter-class distance)</a:t>
            </a:r>
            <a:endParaRPr sz="2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Human language?</a:t>
            </a:r>
            <a:endParaRPr sz="2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Features of the same class have larger similarity (smaller distance) than other classes</a:t>
            </a:r>
            <a:endParaRPr b="1" sz="2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4"/>
          <p:cNvSpPr txBox="1"/>
          <p:nvPr>
            <p:ph idx="1" type="body"/>
          </p:nvPr>
        </p:nvSpPr>
        <p:spPr>
          <a:xfrm>
            <a:off x="283350" y="955725"/>
            <a:ext cx="8577300" cy="3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do we enforce the model to learn these </a:t>
            </a:r>
            <a:r>
              <a:rPr b="1" lang="en" sz="2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discriminative features</a:t>
            </a:r>
            <a:r>
              <a:rPr lang="en" sz="2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2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do we m</a:t>
            </a:r>
            <a:r>
              <a:rPr lang="en"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aximize the similarity between </a:t>
            </a:r>
            <a:r>
              <a:rPr b="1" lang="en"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“positive” </a:t>
            </a:r>
            <a:endParaRPr b="1" sz="2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pairs</a:t>
            </a:r>
            <a:r>
              <a:rPr lang="en"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minimize the similarity between </a:t>
            </a:r>
            <a:r>
              <a:rPr b="1" lang="en"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“negative” pairs</a:t>
            </a:r>
            <a:r>
              <a:rPr lang="en"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2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Paradigms</a:t>
            </a:r>
            <a:endParaRPr/>
          </a:p>
        </p:txBody>
      </p:sp>
      <p:sp>
        <p:nvSpPr>
          <p:cNvPr id="601" name="Google Shape;601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" sz="2600">
                <a:solidFill>
                  <a:schemeClr val="dk1"/>
                </a:solidFill>
              </a:rPr>
              <a:t>Metric Learning/Pairwise Learning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" sz="2600">
                <a:solidFill>
                  <a:schemeClr val="dk1"/>
                </a:solidFill>
              </a:rPr>
              <a:t>Margin-based Softmax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 Learning/Pairwise Learning</a:t>
            </a:r>
            <a:endParaRPr/>
          </a:p>
        </p:txBody>
      </p:sp>
      <p:sp>
        <p:nvSpPr>
          <p:cNvPr id="607" name="Google Shape;607;p96"/>
          <p:cNvSpPr txBox="1"/>
          <p:nvPr>
            <p:ph idx="1" type="body"/>
          </p:nvPr>
        </p:nvSpPr>
        <p:spPr>
          <a:xfrm>
            <a:off x="6147900" y="2071750"/>
            <a:ext cx="2996100" cy="15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Centre Loss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Triplet Loss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N-Pair Loss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Contrastive Loss…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08" name="Google Shape;60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00" y="1891550"/>
            <a:ext cx="5569774" cy="1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982200"/>
            <a:ext cx="501015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Margin-based Softmax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97"/>
          <p:cNvSpPr txBox="1"/>
          <p:nvPr>
            <p:ph idx="1" type="body"/>
          </p:nvPr>
        </p:nvSpPr>
        <p:spPr>
          <a:xfrm>
            <a:off x="4939175" y="1152475"/>
            <a:ext cx="389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AM-Softmax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SphereFace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CombinedMarginFace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pic>
        <p:nvPicPr>
          <p:cNvPr id="616" name="Google Shape;61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48" y="1779048"/>
            <a:ext cx="4142925" cy="16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49750"/>
            <a:ext cx="3303698" cy="10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3975" y="3849750"/>
            <a:ext cx="5138300" cy="10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5"/>
          <p:cNvSpPr txBox="1"/>
          <p:nvPr>
            <p:ph type="ctrTitle"/>
          </p:nvPr>
        </p:nvSpPr>
        <p:spPr>
          <a:xfrm>
            <a:off x="637225" y="842250"/>
            <a:ext cx="7407300" cy="28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Goal of this HW Bootcamp: </a:t>
            </a:r>
            <a:endParaRPr b="1" sz="292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92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92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Help you to </a:t>
            </a:r>
            <a:r>
              <a:rPr b="1" lang="en" sz="292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get</a:t>
            </a:r>
            <a:r>
              <a:rPr b="1" lang="en" sz="292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started with HW2P2 🚀 </a:t>
            </a:r>
            <a:endParaRPr b="1" sz="292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Started </a:t>
            </a:r>
            <a:endParaRPr/>
          </a:p>
        </p:txBody>
      </p:sp>
      <p:sp>
        <p:nvSpPr>
          <p:cNvPr id="624" name="Google Shape;624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 simple network and cross-entropy loss for early deadline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better architectures with cross-entropy loss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data augmentation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other loss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Fine-tune your cross-entropy loss with other loss functions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9"/>
          <p:cNvSpPr txBox="1"/>
          <p:nvPr>
            <p:ph idx="1" type="body"/>
          </p:nvPr>
        </p:nvSpPr>
        <p:spPr>
          <a:xfrm>
            <a:off x="283350" y="1394550"/>
            <a:ext cx="8577300" cy="23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Contrastive</a:t>
            </a:r>
            <a:r>
              <a:rPr b="1" lang="en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Losses</a:t>
            </a:r>
            <a:endParaRPr sz="2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30" name="Google Shape;630;p99"/>
          <p:cNvPicPr preferRelativeResize="0"/>
          <p:nvPr/>
        </p:nvPicPr>
        <p:blipFill rotWithShape="1">
          <a:blip r:embed="rId3">
            <a:alphaModFix/>
          </a:blip>
          <a:srcRect b="0" l="19530" r="0" t="0"/>
          <a:stretch/>
        </p:blipFill>
        <p:spPr>
          <a:xfrm rot="244423">
            <a:off x="5886877" y="1637354"/>
            <a:ext cx="2673422" cy="1868777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99"/>
          <p:cNvSpPr txBox="1"/>
          <p:nvPr/>
        </p:nvSpPr>
        <p:spPr>
          <a:xfrm>
            <a:off x="283350" y="3450400"/>
            <a:ext cx="56418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Let’s compute a similarity metric between model embeddings to learn more discriminative features between the input data.</a:t>
            </a:r>
            <a:endParaRPr sz="20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367" y="441960"/>
            <a:ext cx="7681805" cy="3531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367" y="441960"/>
            <a:ext cx="8009465" cy="4332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2"/>
          <p:cNvSpPr txBox="1"/>
          <p:nvPr>
            <p:ph type="title"/>
          </p:nvPr>
        </p:nvSpPr>
        <p:spPr>
          <a:xfrm>
            <a:off x="265500" y="1573300"/>
            <a:ext cx="4045200" cy="19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Types of Contrastive Losses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7" name="Google Shape;647;p10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Centre Loss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ArcFace Loss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SphereFace Loss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179" y="432858"/>
            <a:ext cx="7863839" cy="42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179" y="332740"/>
            <a:ext cx="8009465" cy="4623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179" y="441960"/>
            <a:ext cx="7608992" cy="131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553" y="405554"/>
            <a:ext cx="8191499" cy="4223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179" y="441960"/>
            <a:ext cx="7463365" cy="3895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36"/>
          <p:cNvSpPr txBox="1"/>
          <p:nvPr>
            <p:ph idx="4294967295" type="subTitle"/>
          </p:nvPr>
        </p:nvSpPr>
        <p:spPr>
          <a:xfrm>
            <a:off x="311700" y="816300"/>
            <a:ext cx="8483700" cy="4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AutoNum type="arabicPeriod"/>
            </a:pPr>
            <a:r>
              <a:rPr b="1" lang="en" sz="1300">
                <a:solidFill>
                  <a:schemeClr val="dk1"/>
                </a:solidFill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Problem statement</a:t>
            </a:r>
            <a:endParaRPr b="1" sz="1300">
              <a:solidFill>
                <a:schemeClr val="dk1"/>
              </a:solidFill>
              <a:highlight>
                <a:schemeClr val="accent6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accent6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AutoNum type="arabicPeriod"/>
            </a:pPr>
            <a:r>
              <a:rPr b="1" lang="en" sz="1300">
                <a:solidFill>
                  <a:schemeClr val="dk1"/>
                </a:solidFill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Workflow </a:t>
            </a:r>
            <a:endParaRPr b="1" sz="1300">
              <a:solidFill>
                <a:schemeClr val="dk1"/>
              </a:solidFill>
              <a:highlight>
                <a:schemeClr val="accent6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accent6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AutoNum type="alphaLcPeriod"/>
            </a:pPr>
            <a:r>
              <a:rPr lang="en" sz="13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Data loading and preprocessing  </a:t>
            </a:r>
            <a:endParaRPr sz="13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 SemiBold"/>
              <a:buAutoNum type="alphaLcPeriod"/>
            </a:pPr>
            <a:r>
              <a:rPr lang="en" sz="13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Building a model</a:t>
            </a:r>
            <a:endParaRPr sz="13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 SemiBold"/>
              <a:buAutoNum type="alphaLcPeriod"/>
            </a:pPr>
            <a:r>
              <a:rPr lang="en" sz="13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Training, monitoring, testing, and Kaggle submission </a:t>
            </a:r>
            <a:endParaRPr sz="13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 SemiBold"/>
              <a:buAutoNum type="alphaLcPeriod"/>
            </a:pPr>
            <a:r>
              <a:rPr lang="en" sz="13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Different loss functions for the task</a:t>
            </a:r>
            <a:endParaRPr sz="13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AutoNum type="arabicPeriod"/>
            </a:pPr>
            <a:r>
              <a:rPr b="1" lang="en" sz="1300">
                <a:solidFill>
                  <a:schemeClr val="dk1"/>
                </a:solidFill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FAQ </a:t>
            </a:r>
            <a:endParaRPr b="1" sz="1300">
              <a:solidFill>
                <a:schemeClr val="dk1"/>
              </a:solidFill>
              <a:highlight>
                <a:schemeClr val="accent6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accent6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8" name="Google Shape;168;p36"/>
          <p:cNvSpPr txBox="1"/>
          <p:nvPr/>
        </p:nvSpPr>
        <p:spPr>
          <a:xfrm>
            <a:off x="311700" y="2085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Agenda</a:t>
            </a:r>
            <a:endParaRPr b="1"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8"/>
          <p:cNvSpPr txBox="1"/>
          <p:nvPr>
            <p:ph type="ctrTitle"/>
          </p:nvPr>
        </p:nvSpPr>
        <p:spPr>
          <a:xfrm>
            <a:off x="637225" y="842250"/>
            <a:ext cx="74073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latin typeface="IBM Plex Sans"/>
                <a:ea typeface="IBM Plex Sans"/>
                <a:cs typeface="IBM Plex Sans"/>
                <a:sym typeface="IBM Plex Sans"/>
              </a:rPr>
              <a:t>FAQ</a:t>
            </a:r>
            <a:r>
              <a:rPr b="1" lang="en" sz="2920">
                <a:latin typeface="IBM Plex Sans"/>
                <a:ea typeface="IBM Plex Sans"/>
                <a:cs typeface="IBM Plex Sans"/>
                <a:sym typeface="IBM Plex Sans"/>
              </a:rPr>
              <a:t>  </a:t>
            </a:r>
            <a:endParaRPr b="1" sz="292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09"/>
          <p:cNvSpPr txBox="1"/>
          <p:nvPr>
            <p:ph type="ctrTitle"/>
          </p:nvPr>
        </p:nvSpPr>
        <p:spPr>
          <a:xfrm>
            <a:off x="741900" y="1707000"/>
            <a:ext cx="76602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Thanks!</a:t>
            </a:r>
            <a:endParaRPr b="1" sz="292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92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See you on Piazza and in OHs!</a:t>
            </a:r>
            <a:endParaRPr b="1" sz="292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7"/>
          <p:cNvSpPr txBox="1"/>
          <p:nvPr>
            <p:ph type="ctrTitle"/>
          </p:nvPr>
        </p:nvSpPr>
        <p:spPr>
          <a:xfrm>
            <a:off x="637225" y="842250"/>
            <a:ext cx="74073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Problem statement </a:t>
            </a:r>
            <a:endParaRPr b="1" sz="292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